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</p:sldMasterIdLst>
  <p:notesMasterIdLst>
    <p:notesMasterId r:id="rId36"/>
  </p:notesMasterIdLst>
  <p:sldIdLst>
    <p:sldId id="259" r:id="rId3"/>
    <p:sldId id="376" r:id="rId4"/>
    <p:sldId id="326" r:id="rId5"/>
    <p:sldId id="356" r:id="rId6"/>
    <p:sldId id="375" r:id="rId7"/>
    <p:sldId id="353" r:id="rId8"/>
    <p:sldId id="354" r:id="rId9"/>
    <p:sldId id="377" r:id="rId10"/>
    <p:sldId id="379" r:id="rId11"/>
    <p:sldId id="378" r:id="rId12"/>
    <p:sldId id="367" r:id="rId13"/>
    <p:sldId id="404" r:id="rId14"/>
    <p:sldId id="380" r:id="rId15"/>
    <p:sldId id="381" r:id="rId16"/>
    <p:sldId id="384" r:id="rId17"/>
    <p:sldId id="382" r:id="rId18"/>
    <p:sldId id="383" r:id="rId19"/>
    <p:sldId id="385" r:id="rId20"/>
    <p:sldId id="386" r:id="rId21"/>
    <p:sldId id="389" r:id="rId22"/>
    <p:sldId id="390" r:id="rId23"/>
    <p:sldId id="391" r:id="rId24"/>
    <p:sldId id="394" r:id="rId25"/>
    <p:sldId id="393" r:id="rId26"/>
    <p:sldId id="395" r:id="rId27"/>
    <p:sldId id="392" r:id="rId28"/>
    <p:sldId id="387" r:id="rId29"/>
    <p:sldId id="396" r:id="rId30"/>
    <p:sldId id="397" r:id="rId31"/>
    <p:sldId id="400" r:id="rId32"/>
    <p:sldId id="401" r:id="rId33"/>
    <p:sldId id="403" r:id="rId34"/>
    <p:sldId id="402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ヒラギノ角ゴ Pro W3" pitchFamily="1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18" d="100"/>
          <a:sy n="118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7C70-516C-4E61-8706-4E527705C3A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554C-366B-46BD-9107-033D01E1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554C-366B-46BD-9107-033D01E1D0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554C-366B-46BD-9107-033D01E1D0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415FAF-619C-4A54-95CF-7491A5786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94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76B7B0-492D-4C92-8113-6C7E366EF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904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00201"/>
            <a:ext cx="27432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8026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BCDDA1-790F-468B-BAD6-BF7DD34E7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734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2EA2D-FB42-49D0-809D-8D5C17DF0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8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B754A-BE4B-4BD1-98D0-8C4678550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043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848AB-A789-4E91-97F5-8808FB6BE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787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3848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3848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5AA582-E3B7-4C6E-9F9C-96469CA80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2012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51B07-4B70-448F-8523-B9C462A7E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5010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729E3-5613-47DD-82A0-FD0130E01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5071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2A4F17-C025-4B26-AF35-F2F621943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7112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C0C4E9-0668-40EE-901D-4A54A85E8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0630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92615-1952-4819-A52C-CEE431320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7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4BF18-D2B5-42D6-A088-14D7A1093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2753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75A5DC-AD67-4D9D-8579-1174789D0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8911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09576"/>
            <a:ext cx="2743200" cy="6003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09576"/>
            <a:ext cx="8026400" cy="6003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E8D3B4-A394-4735-AC9F-CF70FB8A6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1654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73D31D-D758-42A2-9B8A-90DCF9B0B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477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49C2C5-655D-4F99-8439-4630C527D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7516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E75351-3E08-4989-A151-E0D964649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1833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456DA9-4039-4DE4-A13B-DB1EE011D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110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23C42C-7B25-4F71-9309-0447A385A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944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444447-96C6-4CD1-A015-F84799ED3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2302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8B73C-1152-4CCE-A18F-19D2A68EC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6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484688"/>
            <a:ext cx="8822267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28701F8-0865-4D68-99EB-522989A5AE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hf hdr="0" ftr="0" dt="0"/>
  <p:txStyles>
    <p:titleStyle>
      <a:lvl1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9688" algn="ctr" rtl="0" eaLnBrk="1" fontAlgn="base" hangingPunct="1">
        <a:spcBef>
          <a:spcPts val="7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96888" algn="ctr" rtl="0" eaLnBrk="1" fontAlgn="base" hangingPunct="1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954088" algn="ctr" rtl="0" eaLnBrk="1" fontAlgn="base" hangingPunct="1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4112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18684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3256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7828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2400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697288" algn="ctr" rtl="0" eaLnBrk="1" fontAlgn="base" hangingPunct="1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09576"/>
            <a:ext cx="109728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109728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8D842546-1845-49F9-B03A-20DFE14106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4484688"/>
            <a:ext cx="11963400" cy="1473200"/>
          </a:xfrm>
          <a:ln/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5400" dirty="0"/>
              <a:t>God’s Great Plan for His People.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987BA4-7980-4BB2-8B20-23F64125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1211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589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046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39688" indent="0" algn="ctr">
              <a:spcBef>
                <a:spcPts val="0"/>
              </a:spcBef>
              <a:buNone/>
            </a:pPr>
            <a:r>
              <a:rPr lang="en-US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 3:17 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shall be mine, saith the LORD of hosts,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that day when I make up my jewels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he-IL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r>
              <a:rPr lang="he-IL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סְגֻלָּה‎</a:t>
            </a: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sz="40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segullâ</a:t>
            </a: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particular treasure 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spare them, as a man </a:t>
            </a:r>
            <a:r>
              <a:rPr lang="en-US" altLang="en-US" sz="40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spareth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own son that </a:t>
            </a:r>
            <a:r>
              <a:rPr lang="en-US" altLang="en-US" sz="40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serveth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him.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3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Then shall ye return, and discern between the righteous and the wicked, between him that </a:t>
            </a:r>
            <a:r>
              <a:rPr lang="en-US" altLang="en-US" sz="40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serveth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 and him that </a:t>
            </a:r>
            <a:r>
              <a:rPr lang="en-US" altLang="en-US" sz="40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serveth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 not.”</a:t>
            </a:r>
          </a:p>
          <a:p>
            <a:pPr marL="39688" indent="0" algn="ctr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4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Morning I’d like to examine some of the tools God uses to help “Transform us.”</a:t>
            </a:r>
          </a:p>
        </p:txBody>
      </p:sp>
    </p:spTree>
    <p:extLst>
      <p:ext uri="{BB962C8B-B14F-4D97-AF65-F5344CB8AC3E}">
        <p14:creationId xmlns:p14="http://schemas.microsoft.com/office/powerpoint/2010/main" val="2193172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 for our Transformation!</a:t>
            </a:r>
          </a:p>
          <a:p>
            <a:pPr marL="1182688" indent="-1143000">
              <a:buAutoNum type="arabicPeriod"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(The Bible) 2 Tim 3:16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The Bible Is our Spiritual Food.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4:4     </a:t>
            </a:r>
          </a:p>
          <a:p>
            <a:pPr marL="39688" indent="0">
              <a:buNone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“Man shall not live by bread alone…”</a:t>
            </a:r>
            <a:endParaRPr lang="en-US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	Milk: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2:2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newborn babes, desire the sincere </a:t>
            </a:r>
          </a:p>
          <a:p>
            <a:pPr marL="39688" indent="0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milk of the word,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grow thereby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</a:p>
          <a:p>
            <a:pPr marL="39688" indent="0">
              <a:spcBef>
                <a:spcPts val="18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	Bread: John 6:58; 63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that bread of life….     </a:t>
            </a:r>
          </a:p>
          <a:p>
            <a:pPr marL="39688" indent="0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the words I speak unto you, they are spirit, and …life.”</a:t>
            </a:r>
          </a:p>
          <a:p>
            <a:pPr marL="39688" indent="0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95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-1524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 for our Transformation!</a:t>
            </a:r>
          </a:p>
          <a:p>
            <a:pPr marL="1182688" indent="-1143000">
              <a:buAutoNum type="arabicPeriod"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(The Bible) 2 Tim 3:16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Jewel’s need heat and pressure to develop. </a:t>
            </a:r>
          </a:p>
          <a:p>
            <a:pPr marL="39688" indent="0" algn="ctr">
              <a:buNone/>
            </a:pP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23:28-29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my word,</a:t>
            </a:r>
          </a:p>
          <a:p>
            <a:pPr marL="39688" indent="0" algn="ctr"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him speak my word faithfully.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chaff to the wheat? saith the LORD.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my word like as a fire? saith the LORD;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like a hammer that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rock in pieces?” </a:t>
            </a:r>
          </a:p>
        </p:txBody>
      </p:sp>
    </p:spTree>
    <p:extLst>
      <p:ext uri="{BB962C8B-B14F-4D97-AF65-F5344CB8AC3E}">
        <p14:creationId xmlns:p14="http://schemas.microsoft.com/office/powerpoint/2010/main" val="144037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2" y="26299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 for our Transformation!</a:t>
            </a:r>
          </a:p>
          <a:p>
            <a:pPr marL="39688" indent="0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The Bible Is Spiritual Food.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c)	Meat: 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 5: 13,14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one that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milk is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unskilful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word of righteousness: for he is a babe.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strong meat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belongeth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them that are of full age,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those who by reason of use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their senses exercised to discern both good and evil.”</a:t>
            </a:r>
          </a:p>
        </p:txBody>
      </p:sp>
    </p:spTree>
    <p:extLst>
      <p:ext uri="{BB962C8B-B14F-4D97-AF65-F5344CB8AC3E}">
        <p14:creationId xmlns:p14="http://schemas.microsoft.com/office/powerpoint/2010/main" val="195013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2" y="26299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 for our Transformation!</a:t>
            </a:r>
          </a:p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“food” must be digested!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1:22-25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be ye doers of the word, and not hearers only,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 your own selves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any be a hearer of the word, and not a doer, he is like unto a man beholding his natural face in a glass: 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he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himself, and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way, and straightway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forgetteth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manner of man he was.”   </a:t>
            </a:r>
          </a:p>
        </p:txBody>
      </p:sp>
    </p:spTree>
    <p:extLst>
      <p:ext uri="{BB962C8B-B14F-4D97-AF65-F5344CB8AC3E}">
        <p14:creationId xmlns:p14="http://schemas.microsoft.com/office/powerpoint/2010/main" val="369067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2" y="26299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 for our Transformation!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“food” must be digested!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(Applied)    </a:t>
            </a:r>
          </a:p>
          <a:p>
            <a:pPr marL="39688" indent="0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Some are spiritually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anorexic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(Refusing to eat)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Others are spiritually </a:t>
            </a:r>
            <a:r>
              <a:rPr lang="en-US" altLang="en-US" sz="40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bolemic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Purging what they </a:t>
            </a:r>
          </a:p>
          <a:p>
            <a:pPr marL="39688" indent="0">
              <a:buNone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“eat”  (hear, read, learn) before it can benefit them. </a:t>
            </a:r>
          </a:p>
          <a:p>
            <a:pPr marL="39688" indent="0">
              <a:buNone/>
            </a:pPr>
            <a:r>
              <a:rPr lang="en-US" alt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have a distorted view of God and themselves!</a:t>
            </a:r>
          </a:p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10:10; 2 Cor 4:4-6; James 1:17-27</a:t>
            </a:r>
          </a:p>
        </p:txBody>
      </p:sp>
    </p:spTree>
    <p:extLst>
      <p:ext uri="{BB962C8B-B14F-4D97-AF65-F5344CB8AC3E}">
        <p14:creationId xmlns:p14="http://schemas.microsoft.com/office/powerpoint/2010/main" val="223388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2" y="26299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“food” must be digested! 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(Applied)   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Still others are spiritually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Obese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James 1: 22-24;</a:t>
            </a:r>
          </a:p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5:14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“Strong meat belongs to those who,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reason of use,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(habit/practice)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senses exercised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39688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Tim. 4:7,8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thyself unto Godliness.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For bodily exercise profits little,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godliness is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profitable unto all things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having promise of the life that now is, </a:t>
            </a:r>
          </a:p>
          <a:p>
            <a:pPr marL="39688" indent="0" algn="ctr">
              <a:buNone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9B477-5975-41AB-BD62-FAF6E0A577FE}"/>
              </a:ext>
            </a:extLst>
          </p:cNvPr>
          <p:cNvSpPr txBox="1"/>
          <p:nvPr/>
        </p:nvSpPr>
        <p:spPr>
          <a:xfrm>
            <a:off x="2743200" y="5791200"/>
            <a:ext cx="7188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which is to come.”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330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782638" indent="-742950">
              <a:buAutoNum type="alphaUcPeriod" startAt="3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Transformed By God’s Truths.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4:12; Ro. 12:2)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	Jesus is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word of God.”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(Rev. 19:13; Jn 1:1-3)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more of </a:t>
            </a:r>
            <a:r>
              <a:rPr lang="en-US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know, </a:t>
            </a:r>
          </a:p>
          <a:p>
            <a:pPr marL="39688" indent="0" algn="ctr">
              <a:spcBef>
                <a:spcPts val="18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14:21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and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tereo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observes/guards)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them, he it is that loveth me: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that loveth me shall be loved of my Father,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love him, and will manifest myself to him.”</a:t>
            </a:r>
          </a:p>
          <a:p>
            <a:pPr marL="39688" indent="0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78886-B0AC-4577-B232-EDEAF4561966}"/>
              </a:ext>
            </a:extLst>
          </p:cNvPr>
          <p:cNvSpPr txBox="1"/>
          <p:nvPr/>
        </p:nvSpPr>
        <p:spPr>
          <a:xfrm>
            <a:off x="4876800" y="1143000"/>
            <a:ext cx="6811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8" indent="0">
              <a:buNone/>
            </a:pP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What You Eat!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590D7-15C5-42D7-9E69-F8DD56B83881}"/>
              </a:ext>
            </a:extLst>
          </p:cNvPr>
          <p:cNvSpPr txBox="1"/>
          <p:nvPr/>
        </p:nvSpPr>
        <p:spPr>
          <a:xfrm>
            <a:off x="5943600" y="2514600"/>
            <a:ext cx="8451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8" indent="0">
              <a:buNone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more of </a:t>
            </a:r>
            <a:r>
              <a:rPr lang="en-US" alt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know. </a:t>
            </a:r>
          </a:p>
        </p:txBody>
      </p:sp>
    </p:spTree>
    <p:extLst>
      <p:ext uri="{BB962C8B-B14F-4D97-AF65-F5344CB8AC3E}">
        <p14:creationId xmlns:p14="http://schemas.microsoft.com/office/powerpoint/2010/main" val="292280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782638" indent="-742950">
              <a:buAutoNum type="alphaUcPeriod" startAt="3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Transformed By God’s Truths.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	It’s only by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“speaking the truth in love” </a:t>
            </a:r>
          </a:p>
          <a:p>
            <a:pPr marL="39688" indent="0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can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“grow up in him”.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4:15)</a:t>
            </a:r>
          </a:p>
          <a:p>
            <a:pPr marL="39688" indent="0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We can’t “speak the truth” </a:t>
            </a:r>
          </a:p>
          <a:p>
            <a:pPr marL="39688" indent="0">
              <a:buNone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if we don’t “</a:t>
            </a:r>
            <a:r>
              <a:rPr lang="en-US" alt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truth”.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119:160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word is true from the beginning: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011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782638" indent="-742950">
              <a:buAutoNum type="alphaUcPeriod" startAt="3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Transformed By God’s Truths. </a:t>
            </a:r>
          </a:p>
          <a:p>
            <a:pPr marL="782638" indent="-742950">
              <a:buAutoNum type="alphaLcParenR"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can’t speak the truth </a:t>
            </a: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if we don’t “know the truth”. </a:t>
            </a:r>
          </a:p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8:31-32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continue in my word, </a:t>
            </a:r>
          </a:p>
          <a:p>
            <a:pPr marL="39688" indent="0" algn="ctr">
              <a:buNone/>
            </a:pP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ye my disciples indeed;  </a:t>
            </a:r>
          </a:p>
          <a:p>
            <a:pPr marL="39688" indent="0" algn="ctr"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know the truth, </a:t>
            </a:r>
          </a:p>
          <a:p>
            <a:pPr marL="39688" indent="0" algn="ctr"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truth shall make you free.” </a:t>
            </a:r>
          </a:p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7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12115800" cy="48133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Words Jesus spoke when he began his public ministry introduce His Priorities!</a:t>
            </a:r>
          </a:p>
          <a:p>
            <a:pPr marL="39688" indent="0" algn="ctr"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4:17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Repent, for the Kingdom of Heaven is at hand!” </a:t>
            </a: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4:19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“Follow me </a:t>
            </a:r>
          </a:p>
          <a:p>
            <a:pPr marL="39688" indent="0"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I will make you    </a:t>
            </a:r>
          </a:p>
          <a:p>
            <a:pPr marL="39688" indent="0"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fishers of men!”  </a:t>
            </a: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endParaRPr lang="en-US" alt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esus Calls Disciples to Be 'Fishers of Men' | Life of Jesus">
            <a:extLst>
              <a:ext uri="{FF2B5EF4-FFF2-40B4-BE49-F238E27FC236}">
                <a16:creationId xmlns:a16="http://schemas.microsoft.com/office/drawing/2014/main" id="{EE218B52-1E99-4F7A-B927-FC92AFED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6324600" cy="36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8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2" y="26299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Tools for our Transformation!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 THE PEOPLE OF GOD.  (The Church)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Uses Others To Shape And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Sharpen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Us.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Pr. 27:17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“Iron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sharpeneth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iron; so a man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sharpeneth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countenance of his friend.”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A. We all develop “blind spots” where we’re not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seeing clearly.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7:3-5;  Jer. 17:9;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1:21-22)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“receive with meekness the engrafted word, which is able  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to save your souls.  But be ye doers of the word,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not hearers only, </a:t>
            </a:r>
            <a:b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C9CC8-77E3-4520-8C97-D489F128F187}"/>
              </a:ext>
            </a:extLst>
          </p:cNvPr>
          <p:cNvSpPr txBox="1"/>
          <p:nvPr/>
        </p:nvSpPr>
        <p:spPr>
          <a:xfrm>
            <a:off x="5410200" y="5638800"/>
            <a:ext cx="6605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 your own selves.”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2840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Uses Others To Shape And Sharpen Us.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Sometimes we need a “family intervention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(Heb 3:13) 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“exhort one another daily…lest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of you be hardened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deceitfulness of sin.” 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10:23-24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us hold fast the profession of our faith,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faithful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promised)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us consider 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katanoe’o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observe fully)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another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provoke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love and to good works: </a:t>
            </a:r>
          </a:p>
        </p:txBody>
      </p:sp>
    </p:spTree>
    <p:extLst>
      <p:ext uri="{BB962C8B-B14F-4D97-AF65-F5344CB8AC3E}">
        <p14:creationId xmlns:p14="http://schemas.microsoft.com/office/powerpoint/2010/main" val="119529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27" y="3048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10:25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forsaking the assembling of ourselves together,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 manner of some is;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exhorting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parakaleō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comfort/confront)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another: 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180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 much the more,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ye see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day approaching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502A4-E186-4297-A12E-E1A5B4474C26}"/>
              </a:ext>
            </a:extLst>
          </p:cNvPr>
          <p:cNvSpPr txBox="1"/>
          <p:nvPr/>
        </p:nvSpPr>
        <p:spPr>
          <a:xfrm>
            <a:off x="228600" y="2969554"/>
            <a:ext cx="11887200" cy="175432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>
            <a:spAutoFit/>
          </a:bodyPr>
          <a:lstStyle/>
          <a:p>
            <a:pPr marL="39688" indent="0" algn="ctr">
              <a:spcBef>
                <a:spcPts val="18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how Jesus described the Holy Spirit 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Jn 16:7,8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comforter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parak’lētos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reprove the world of sin and of righteousness and of judgement”</a:t>
            </a:r>
          </a:p>
        </p:txBody>
      </p:sp>
    </p:spTree>
    <p:extLst>
      <p:ext uri="{BB962C8B-B14F-4D97-AF65-F5344CB8AC3E}">
        <p14:creationId xmlns:p14="http://schemas.microsoft.com/office/powerpoint/2010/main" val="143557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-12812"/>
            <a:ext cx="12039600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  <a:p>
            <a:pPr marL="39688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Discipleship is God’s practical plan whereby He uses His People to teach us to recognize and respond to His Word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Tim. 2:1,2;15; 3:16,17)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 the direction of His Spirit!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comforter”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parak’lētos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“Abide with you forever” 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14:5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“teach you all things…” 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14:26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“Reprove…of sin, righteousness…Judgement”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17:7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1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1" y="159642"/>
            <a:ext cx="12318083" cy="1295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God’s Spirit that directs His Word and His People to help shape and sharpen us into His Jewels.</a:t>
            </a:r>
          </a:p>
        </p:txBody>
      </p:sp>
      <p:pic>
        <p:nvPicPr>
          <p:cNvPr id="1026" name="Picture 2" descr="The Sword Of The Spirit | Word of god, Words, Faith in god">
            <a:extLst>
              <a:ext uri="{FF2B5EF4-FFF2-40B4-BE49-F238E27FC236}">
                <a16:creationId xmlns:a16="http://schemas.microsoft.com/office/drawing/2014/main" id="{176141FC-0CD6-4858-82B9-F8F3C2FE6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6629400" y="1528056"/>
            <a:ext cx="5562600" cy="53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29105-410E-4529-A8D7-A8F49F2BAF3A}"/>
              </a:ext>
            </a:extLst>
          </p:cNvPr>
          <p:cNvSpPr txBox="1"/>
          <p:nvPr/>
        </p:nvSpPr>
        <p:spPr>
          <a:xfrm>
            <a:off x="76200" y="1430766"/>
            <a:ext cx="670802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Heb 4:12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word of God is quick, and powerful, and sharper than any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twoedged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sword,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piercing even to the dividing asunder of soul and spirit,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a discerner of the thoughts and intents of the heart</a:t>
            </a:r>
            <a:r>
              <a:rPr lang="en-US" sz="4400" dirty="0">
                <a:solidFill>
                  <a:srgbClr val="FF0000"/>
                </a:solidFill>
              </a:rPr>
              <a:t>.”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78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12" y="3810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God’s Spirit that directs His Word and His People to help shape and sharpen us into His Jewels.</a:t>
            </a:r>
          </a:p>
          <a:p>
            <a:pPr marL="39688" indent="0" algn="ctr">
              <a:buNone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3:2,3 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are our epistle written in our hearts,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known and read of all men: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Forasmuch as ye are manifestly declared to be the epistle of Christ ministered by us, written not with ink,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with the Spirit of the living God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in tables of stone, but in fleshy tables of the heart. </a:t>
            </a:r>
          </a:p>
        </p:txBody>
      </p:sp>
    </p:spTree>
    <p:extLst>
      <p:ext uri="{BB962C8B-B14F-4D97-AF65-F5344CB8AC3E}">
        <p14:creationId xmlns:p14="http://schemas.microsoft.com/office/powerpoint/2010/main" val="28538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27" y="3048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3:4-6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“Such trust have we through Christ to God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that we are sufficient of ourselves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think any thing as of ourselves; 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sufficiency 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hikanot’es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ability)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of God;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also hath made us able ministers of the new testament; not of the letter, but of the Spirit: </a:t>
            </a:r>
          </a:p>
          <a:p>
            <a:pPr marL="39688" indent="0" algn="ctr"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letter </a:t>
            </a:r>
            <a:r>
              <a:rPr lang="en-US" alt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killeth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9688" indent="0" algn="ctr"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Spirit giveth life.” </a:t>
            </a:r>
          </a:p>
          <a:p>
            <a:pPr marL="39688" indent="0" algn="ctr">
              <a:buNone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2 Cor. 3:7-16 God uses Moses and the OT Jews as an example of how the Law, without God’s Spirit and an open (willing) heart, produces a rigid, blinded, self righteousness. </a:t>
            </a:r>
          </a:p>
          <a:p>
            <a:pPr marL="39688" indent="0" algn="ctr">
              <a:buNone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3:15-16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even unto this day, when Moses is read, the vail is upon their heart. </a:t>
            </a:r>
          </a:p>
        </p:txBody>
      </p:sp>
      <p:pic>
        <p:nvPicPr>
          <p:cNvPr id="3074" name="Picture 2" descr="Teaching Children About Bible Miracles – Moses' Shining Face | HOOKED ON  THE BOOK">
            <a:extLst>
              <a:ext uri="{FF2B5EF4-FFF2-40B4-BE49-F238E27FC236}">
                <a16:creationId xmlns:a16="http://schemas.microsoft.com/office/drawing/2014/main" id="{C1400F13-D871-4B3A-B7C2-B11A8BA7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294F2-723D-4998-B605-8861EB81758D}"/>
              </a:ext>
            </a:extLst>
          </p:cNvPr>
          <p:cNvSpPr txBox="1"/>
          <p:nvPr/>
        </p:nvSpPr>
        <p:spPr>
          <a:xfrm>
            <a:off x="-62038" y="3541614"/>
            <a:ext cx="73010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Nevertheless when it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(their heart)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turn to the Lord, 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vail shall be taken away.” </a:t>
            </a:r>
          </a:p>
        </p:txBody>
      </p:sp>
    </p:spTree>
    <p:extLst>
      <p:ext uri="{BB962C8B-B14F-4D97-AF65-F5344CB8AC3E}">
        <p14:creationId xmlns:p14="http://schemas.microsoft.com/office/powerpoint/2010/main" val="152699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3:17,18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Lord is that Spirit: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 Spirit of the Lord  is,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liberty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all, with open face beholding as in a glass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glory of the Lord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changed  </a:t>
            </a:r>
          </a:p>
          <a:p>
            <a:pPr marL="39688" indent="0" algn="ctr">
              <a:buNone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Metamorphoō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transformed)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image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“Conformed to the image of His son”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8:29}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glory to glory,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even as by the Spirit of the Lord.”</a:t>
            </a:r>
          </a:p>
          <a:p>
            <a:pPr marL="39688" indent="0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22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great cloud of witnesses... - Our Saviour Lutheran Church">
            <a:extLst>
              <a:ext uri="{FF2B5EF4-FFF2-40B4-BE49-F238E27FC236}">
                <a16:creationId xmlns:a16="http://schemas.microsoft.com/office/drawing/2014/main" id="{FDFFAD75-F9B6-4595-8888-C1433DBF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EB25F7-D631-480F-9345-BCE7FD431B68}"/>
              </a:ext>
            </a:extLst>
          </p:cNvPr>
          <p:cNvSpPr txBox="1"/>
          <p:nvPr/>
        </p:nvSpPr>
        <p:spPr>
          <a:xfrm>
            <a:off x="152400" y="2286000"/>
            <a:ext cx="1171229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12:1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seeing we also are compassed about with so great a cloud of witnesses,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lay aside every weight,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sin which doth so easily beset us,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us run with patience the race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is set before us, 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50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12115800" cy="48133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reinforced these priorities with his last words to His disciples. Mt 28:18-20</a:t>
            </a:r>
          </a:p>
          <a:p>
            <a:pPr marL="39688" indent="0" algn="ctr">
              <a:buNone/>
            </a:pP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endParaRPr lang="en-US" alt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Great Commission | St. Michael Catholic Church">
            <a:extLst>
              <a:ext uri="{FF2B5EF4-FFF2-40B4-BE49-F238E27FC236}">
                <a16:creationId xmlns:a16="http://schemas.microsoft.com/office/drawing/2014/main" id="{24F8D4C7-9FD2-4EE6-98AB-7CD19C70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58" y="4191000"/>
            <a:ext cx="4128543" cy="26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C072F-08D5-41E6-8295-C1145869E6B6}"/>
              </a:ext>
            </a:extLst>
          </p:cNvPr>
          <p:cNvSpPr txBox="1"/>
          <p:nvPr/>
        </p:nvSpPr>
        <p:spPr>
          <a:xfrm>
            <a:off x="76199" y="1828800"/>
            <a:ext cx="121158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power is given unto me in heaven and in earth. </a:t>
            </a:r>
          </a:p>
          <a:p>
            <a:pPr algn="ctr"/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Go ye therefore,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all nations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baptizing them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the Father, Son, &amp; Holy Ghost: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Teaching them to observe all things whatsoever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 have commanded you: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0C57C-CF89-4375-8543-E37D01936A68}"/>
              </a:ext>
            </a:extLst>
          </p:cNvPr>
          <p:cNvSpPr txBox="1"/>
          <p:nvPr/>
        </p:nvSpPr>
        <p:spPr>
          <a:xfrm>
            <a:off x="76198" y="4876800"/>
            <a:ext cx="822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lo, I am with you always,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unto the end of the world.”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027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22143D-A3A6-484A-93DA-58156122639D}"/>
              </a:ext>
            </a:extLst>
          </p:cNvPr>
          <p:cNvSpPr txBox="1"/>
          <p:nvPr/>
        </p:nvSpPr>
        <p:spPr>
          <a:xfrm>
            <a:off x="228600" y="4495800"/>
            <a:ext cx="1173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  <a:latin typeface="+mj-lt"/>
              </a:rPr>
              <a:t>“Looking unto Jesus, the author </a:t>
            </a:r>
          </a:p>
          <a:p>
            <a:pPr algn="ctr"/>
            <a:r>
              <a:rPr lang="en-US" altLang="en-US" sz="4800" b="1" dirty="0">
                <a:solidFill>
                  <a:srgbClr val="FFFF00"/>
                </a:solidFill>
                <a:latin typeface="+mj-lt"/>
              </a:rPr>
              <a:t>and finisher of our faith” </a:t>
            </a:r>
          </a:p>
          <a:p>
            <a:pPr algn="ctr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12:2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429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954088" indent="-914400">
              <a:spcBef>
                <a:spcPts val="0"/>
              </a:spcBef>
              <a:buAutoNum type="arabicPeriod"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Satan side-tracked from the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“race set before you”?  </a:t>
            </a: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12:2)</a:t>
            </a:r>
          </a:p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so, Confess, Repent, and Return to God’s </a:t>
            </a:r>
          </a:p>
          <a:p>
            <a:pPr marL="39688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Process, Path and Plan!  (1 Jn 1:7-10) </a:t>
            </a:r>
          </a:p>
          <a:p>
            <a:pPr marL="39688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 2:5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from whence thou art fallen,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repent, and do the first works;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(God’s will)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else I will come unto thee quickly, and will remove thy candlestick out of his place, except thou repent.”</a:t>
            </a:r>
          </a:p>
          <a:p>
            <a:pPr marL="39688" indent="0" algn="ctr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3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782638" indent="-742950">
              <a:spcBef>
                <a:spcPts val="0"/>
              </a:spcBef>
              <a:buAutoNum type="arabicPeriod" startAt="2"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let God and His people (through discipleship) re-direct and Shape you for His Service by learning how to: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 prepared for the inevitable spiritual battle?                          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(2 Tim. 2:1-4; Eph. 6:10-18) </a:t>
            </a:r>
            <a:endParaRPr lang="en-US" alt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Make and use your own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“shield of Faith”  (Eph. 6:16)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Get a grip on the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“Sword of the Spirit?” Vs 17</a:t>
            </a:r>
          </a:p>
          <a:p>
            <a:pPr marL="39688" indent="0">
              <a:spcBef>
                <a:spcPts val="0"/>
              </a:spcBef>
              <a:buNone/>
            </a:pPr>
            <a:endParaRPr lang="en-US" alt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9688" indent="0">
              <a:spcBef>
                <a:spcPts val="0"/>
              </a:spcBef>
              <a:buNone/>
            </a:pPr>
            <a:endParaRPr lang="en-US" alt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endParaRPr lang="en-US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RMOR OF GOD | Moreno Hills SDA Church Blog">
            <a:extLst>
              <a:ext uri="{FF2B5EF4-FFF2-40B4-BE49-F238E27FC236}">
                <a16:creationId xmlns:a16="http://schemas.microsoft.com/office/drawing/2014/main" id="{7FA7B750-B0CA-487E-83DC-82801314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9" y="3429000"/>
            <a:ext cx="51528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0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12318083" cy="62484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2:1-3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therefore, my son,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strong in the grace that is in Christ Jesus.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the things that thou hast heard of me…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same commit thou to faithful men,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be able to teach others also.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Thou therefore endure hardness, as a good soldier”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will you </a:t>
            </a:r>
            <a:r>
              <a:rPr lang="en-US" alt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allow to help you </a:t>
            </a: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process?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will you help </a:t>
            </a: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process? (</a:t>
            </a:r>
            <a:r>
              <a:rPr lang="en-US" alt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5:19,20)</a:t>
            </a:r>
            <a:endParaRPr lang="en-US" alt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endParaRPr lang="en-US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3B109B-2B0C-4BAD-8D47-781379C8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64" y="1295400"/>
            <a:ext cx="1203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589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046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954088" indent="-914400">
              <a:buFont typeface="Lucida Grande" pitchFamily="-128" charset="0"/>
              <a:buAutoNum type="arabicPeriod"/>
            </a:pP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Salvation: </a:t>
            </a:r>
            <a:r>
              <a:rPr lang="en-US" altLang="en-US" sz="4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Enabling a </a:t>
            </a:r>
            <a:r>
              <a:rPr lang="en-US" altLang="en-US" sz="4800" b="1" i="1" u="sng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Restoration </a:t>
            </a:r>
            <a:r>
              <a:rPr lang="en-US" altLang="en-US" sz="4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Personal relationship with God.  </a:t>
            </a:r>
            <a:r>
              <a:rPr lang="en-US" alt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1:13</a:t>
            </a:r>
            <a:endParaRPr lang="en-US" altLang="en-US" sz="4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Baptism: </a:t>
            </a: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Producing an </a:t>
            </a:r>
            <a:r>
              <a:rPr lang="en-US" altLang="en-US" sz="4400" b="1" i="1" u="sng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</a:p>
          <a:p>
            <a:pPr marL="39688" indent="0">
              <a:buNone/>
            </a:pP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association with God and His Church. (Ro. 6)</a:t>
            </a:r>
          </a:p>
          <a:p>
            <a:pPr marL="39688" indent="0">
              <a:buNone/>
            </a:pP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Discipleship</a:t>
            </a: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Providing a path for personal    </a:t>
            </a:r>
          </a:p>
          <a:p>
            <a:pPr marL="39688" indent="0">
              <a:buNone/>
            </a:pP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i="1" u="sng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Christlikeness!  </a:t>
            </a:r>
            <a:r>
              <a:rPr lang="en-US" altLang="en-US" sz="4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8)</a:t>
            </a:r>
            <a:endParaRPr lang="en-US" altLang="en-US" sz="48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buNone/>
            </a:pP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39688" indent="0" algn="ctr">
              <a:buFont typeface="Lucida Grande" pitchFamily="-128" charset="0"/>
              <a:buNone/>
            </a:pPr>
            <a:endParaRPr lang="en-US" altLang="en-US" sz="4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57FC6AC-1354-4ADE-8ADA-204F5B3F0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135" y="0"/>
            <a:ext cx="11506200" cy="1371600"/>
          </a:xfrm>
          <a:ln/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Great Commission reveals that God’s Great Plan involves our:</a:t>
            </a:r>
          </a:p>
        </p:txBody>
      </p:sp>
    </p:spTree>
    <p:extLst>
      <p:ext uri="{BB962C8B-B14F-4D97-AF65-F5344CB8AC3E}">
        <p14:creationId xmlns:p14="http://schemas.microsoft.com/office/powerpoint/2010/main" val="31536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12115800" cy="48133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Satan understands God’s priorities, </a:t>
            </a:r>
          </a:p>
          <a:p>
            <a:pPr marL="39688" indent="0" algn="ctr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 and plan for each of us;</a:t>
            </a:r>
          </a:p>
          <a:p>
            <a:pPr marL="39688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seeks to sidetrack us from pursuing them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8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essence of Sin! </a:t>
            </a:r>
          </a:p>
          <a:p>
            <a:pPr marL="39688" indent="0" algn="ctr">
              <a:buNone/>
            </a:pP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αρτία (hamartia) offence, trespass</a:t>
            </a:r>
          </a:p>
          <a:p>
            <a:pPr marL="39688" indent="0" algn="ctr">
              <a:buNone/>
            </a:pP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hamartano</a:t>
            </a: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err, miss the mark</a:t>
            </a:r>
          </a:p>
          <a:p>
            <a:pPr marL="39688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(Contrast Pr. 14:12 &amp; Ps.16:11; James 1:12-24)</a:t>
            </a:r>
          </a:p>
          <a:p>
            <a:pPr marL="39688" indent="0" algn="ctr">
              <a:buNone/>
            </a:pPr>
            <a:endParaRPr lang="en-US" alt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9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495A195-A65F-443B-ABB2-BB92720C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1226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589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046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39688" indent="0" algn="ctr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3rd priority of the Great Commission helps us to understand &amp; pursue God’s paths.</a:t>
            </a:r>
          </a:p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Discipleship.</a:t>
            </a: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28:20 </a:t>
            </a:r>
            <a:r>
              <a:rPr lang="en-US" altLang="en-US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“Teaching them to observe </a:t>
            </a:r>
          </a:p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54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400" b="1" i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tereo</a:t>
            </a:r>
            <a:r>
              <a:rPr lang="en-US" alt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guard, value, watch, keep) </a:t>
            </a:r>
          </a:p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54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whatsoever I have </a:t>
            </a:r>
            <a:r>
              <a:rPr lang="en-US" altLang="en-US" sz="44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commanded</a:t>
            </a:r>
            <a:r>
              <a:rPr lang="en-US" altLang="en-US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you.”</a:t>
            </a:r>
            <a:endParaRPr lang="en-US" altLang="en-US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Entellōmai</a:t>
            </a:r>
            <a:r>
              <a:rPr lang="en-US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from </a:t>
            </a:r>
            <a:r>
              <a:rPr lang="en-US" altLang="en-US" sz="4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fixed position and </a:t>
            </a:r>
          </a:p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telos: to set out for a definite point or goal!</a:t>
            </a:r>
          </a:p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endParaRPr lang="en-US" alt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8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987BA4-7980-4BB2-8B20-23F64125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342" y="228600"/>
            <a:ext cx="1226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589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046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5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Through Discipleship we grow to: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i="1" u="sng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Understand</a:t>
            </a: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i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Goals &amp; Will. </a:t>
            </a: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2:15; 3:16</a:t>
            </a:r>
          </a:p>
          <a:p>
            <a:pPr marL="39688" indent="0">
              <a:spcBef>
                <a:spcPts val="0"/>
              </a:spcBef>
              <a:buNone/>
            </a:pPr>
            <a:endParaRPr lang="en-US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Value (</a:t>
            </a:r>
            <a:r>
              <a:rPr lang="en-US" altLang="en-US" sz="4800" b="1" i="1" u="sng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God and His will enough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to adjust our lives accordingly, </a:t>
            </a: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3:5,6) </a:t>
            </a:r>
            <a:endParaRPr lang="en-US" altLang="en-US" sz="4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producing </a:t>
            </a: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(by God’s Grace and Spirit) 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 transformation!  </a:t>
            </a: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12:1-2)</a:t>
            </a: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28:20; 2 Cor 3:18; </a:t>
            </a:r>
            <a:r>
              <a:rPr lang="en-US" altLang="en-US" sz="3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1:22-25; 1 Jn 5:3; Eph. 2:8-10)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800" b="1" i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0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987BA4-7980-4BB2-8B20-23F64125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11887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589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046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48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often describes His people as “jewels”.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19:5,6 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will obey my voice indeed, and keep my covenant, then ye shall be </a:t>
            </a:r>
            <a:r>
              <a:rPr lang="en-US" altLang="en-US" sz="40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treasure unto me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he-IL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‎</a:t>
            </a: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סְגֻלָּה‎</a:t>
            </a: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segullâ</a:t>
            </a: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particular treasure</a:t>
            </a:r>
            <a:endParaRPr lang="en-US" altLang="en-US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>
              <a:spcBef>
                <a:spcPts val="0"/>
              </a:spcBef>
              <a:buNone/>
            </a:pPr>
            <a:r>
              <a:rPr lang="en-US" altLang="en-US" sz="4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for all the earth is mine.  </a:t>
            </a:r>
            <a:endParaRPr lang="en-US" altLang="en-US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criptures The Nation Of Israel Comes To Mount Sinai - Scriptures">
            <a:extLst>
              <a:ext uri="{FF2B5EF4-FFF2-40B4-BE49-F238E27FC236}">
                <a16:creationId xmlns:a16="http://schemas.microsoft.com/office/drawing/2014/main" id="{7C2A18D2-12DE-4A4D-93D9-3391C3D6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25257"/>
            <a:ext cx="5194190" cy="39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945EC-121C-4E7E-89E8-8815579E11FE}"/>
              </a:ext>
            </a:extLst>
          </p:cNvPr>
          <p:cNvSpPr txBox="1"/>
          <p:nvPr/>
        </p:nvSpPr>
        <p:spPr>
          <a:xfrm>
            <a:off x="0" y="3810000"/>
            <a:ext cx="670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unto me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kingdom of priests,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8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an holy nation.”</a:t>
            </a:r>
            <a:endParaRPr lang="en-US" altLang="en-US" sz="5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8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987BA4-7980-4BB2-8B20-23F64125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11887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fontAlgn="base">
              <a:spcBef>
                <a:spcPts val="7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131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589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0462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39688" indent="0">
              <a:spcBef>
                <a:spcPts val="0"/>
              </a:spcBef>
              <a:buFont typeface="Lucida Grande" pitchFamily="-128" charset="0"/>
              <a:buNone/>
            </a:pPr>
            <a:r>
              <a:rPr lang="en-US" alt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uses similar language. </a:t>
            </a:r>
          </a:p>
          <a:p>
            <a:pPr marL="39688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2:9  </a:t>
            </a:r>
            <a:r>
              <a:rPr lang="en-US" alt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ye are a chosen generation, a royal priesthood, an holy nation, a </a:t>
            </a:r>
            <a:r>
              <a:rPr lang="en-US" altLang="en-US" sz="40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peculiar people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9688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precious, purchased possession.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shew forth the praises of him who hath called you out of darkness into his </a:t>
            </a:r>
            <a:r>
              <a:rPr lang="en-US" altLang="en-US" sz="40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alt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light:”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rocks into “peculiar treasures” takes time, skill and intentional effort! </a:t>
            </a:r>
          </a:p>
          <a:p>
            <a:pPr marL="39688" indent="0" algn="ctr">
              <a:spcBef>
                <a:spcPts val="0"/>
              </a:spcBef>
              <a:buNone/>
            </a:pPr>
            <a:r>
              <a:rPr lang="en-US" altLang="en-US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8" indent="0" algn="ctr">
              <a:spcBef>
                <a:spcPts val="0"/>
              </a:spcBef>
              <a:buNone/>
            </a:pPr>
            <a:endParaRPr lang="en-US" altLang="en-US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26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1270</TotalTime>
  <Pages>0</Pages>
  <Words>2455</Words>
  <Characters>0</Characters>
  <Application>Microsoft Office PowerPoint</Application>
  <PresentationFormat>Widescreen</PresentationFormat>
  <Lines>0</Lines>
  <Paragraphs>232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Georgia</vt:lpstr>
      <vt:lpstr>Lucida Grande</vt:lpstr>
      <vt:lpstr>Times New Roman</vt:lpstr>
      <vt:lpstr>Wingdings</vt:lpstr>
      <vt:lpstr>Welcome</vt:lpstr>
      <vt:lpstr>Default Design</vt:lpstr>
      <vt:lpstr>God’s Great Plan for His People.</vt:lpstr>
      <vt:lpstr>PowerPoint Presentation</vt:lpstr>
      <vt:lpstr>PowerPoint Presentation</vt:lpstr>
      <vt:lpstr>God’s Great Commission reveals that God’s Great Plan involves our: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Keith Peters</cp:lastModifiedBy>
  <cp:revision>58</cp:revision>
  <dcterms:created xsi:type="dcterms:W3CDTF">2014-12-03T16:28:41Z</dcterms:created>
  <dcterms:modified xsi:type="dcterms:W3CDTF">2020-09-06T14:03:55Z</dcterms:modified>
</cp:coreProperties>
</file>