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62" r:id="rId4"/>
    <p:sldId id="295" r:id="rId5"/>
    <p:sldId id="294" r:id="rId6"/>
    <p:sldId id="276" r:id="rId7"/>
    <p:sldId id="266" r:id="rId8"/>
    <p:sldId id="297" r:id="rId9"/>
    <p:sldId id="264" r:id="rId10"/>
    <p:sldId id="257" r:id="rId11"/>
    <p:sldId id="267" r:id="rId12"/>
    <p:sldId id="280" r:id="rId13"/>
    <p:sldId id="281" r:id="rId14"/>
    <p:sldId id="283" r:id="rId15"/>
    <p:sldId id="275" r:id="rId16"/>
    <p:sldId id="282" r:id="rId17"/>
    <p:sldId id="288" r:id="rId18"/>
    <p:sldId id="285" r:id="rId19"/>
    <p:sldId id="286" r:id="rId20"/>
    <p:sldId id="290" r:id="rId21"/>
    <p:sldId id="287" r:id="rId22"/>
    <p:sldId id="291" r:id="rId23"/>
    <p:sldId id="292" r:id="rId24"/>
    <p:sldId id="293" r:id="rId25"/>
    <p:sldId id="298" r:id="rId26"/>
    <p:sldId id="299" r:id="rId27"/>
    <p:sldId id="300" r:id="rId28"/>
    <p:sldId id="301" r:id="rId29"/>
    <p:sldId id="303" r:id="rId30"/>
    <p:sldId id="304" r:id="rId31"/>
    <p:sldId id="306" r:id="rId32"/>
    <p:sldId id="305" r:id="rId33"/>
    <p:sldId id="279" r:id="rId34"/>
    <p:sldId id="308" r:id="rId35"/>
    <p:sldId id="260" r:id="rId36"/>
    <p:sldId id="268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54E8A-885B-418F-B593-4BDB711C89C3}" type="doc">
      <dgm:prSet loTypeId="urn:microsoft.com/office/officeart/2005/8/layout/arrow5" loCatId="relationship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5A0DA0-4038-4C31-A6B0-9A9B90F08369}">
      <dgm:prSet/>
      <dgm:spPr/>
      <dgm:t>
        <a:bodyPr/>
        <a:lstStyle/>
        <a:p>
          <a:r>
            <a:rPr lang="en-US" b="1"/>
            <a:t>Faith?  </a:t>
          </a:r>
          <a:endParaRPr lang="en-US"/>
        </a:p>
      </dgm:t>
    </dgm:pt>
    <dgm:pt modelId="{B6800591-12D5-4146-9A87-4E5E560E498F}" type="parTrans" cxnId="{87734C19-068E-47B7-8197-34B31A437769}">
      <dgm:prSet/>
      <dgm:spPr/>
      <dgm:t>
        <a:bodyPr/>
        <a:lstStyle/>
        <a:p>
          <a:endParaRPr lang="en-US"/>
        </a:p>
      </dgm:t>
    </dgm:pt>
    <dgm:pt modelId="{18B91655-85A6-4C02-8986-BCBC5BE5E571}" type="sibTrans" cxnId="{87734C19-068E-47B7-8197-34B31A437769}">
      <dgm:prSet/>
      <dgm:spPr/>
      <dgm:t>
        <a:bodyPr/>
        <a:lstStyle/>
        <a:p>
          <a:endParaRPr lang="en-US"/>
        </a:p>
      </dgm:t>
    </dgm:pt>
    <dgm:pt modelId="{A4EC85E0-98D3-4C9A-9FCD-505FE4665B26}">
      <dgm:prSet/>
      <dgm:spPr/>
      <dgm:t>
        <a:bodyPr/>
        <a:lstStyle/>
        <a:p>
          <a:r>
            <a:rPr lang="en-US" b="1"/>
            <a:t>Focus?</a:t>
          </a:r>
          <a:endParaRPr lang="en-US"/>
        </a:p>
      </dgm:t>
    </dgm:pt>
    <dgm:pt modelId="{ED4E59AE-7C3A-4201-A7A8-970CAA7865AB}" type="parTrans" cxnId="{03622D49-C10D-42B1-BE78-79BAC1657ACD}">
      <dgm:prSet/>
      <dgm:spPr/>
      <dgm:t>
        <a:bodyPr/>
        <a:lstStyle/>
        <a:p>
          <a:endParaRPr lang="en-US"/>
        </a:p>
      </dgm:t>
    </dgm:pt>
    <dgm:pt modelId="{4BA3775F-117B-4128-8DE9-39451A792ED3}" type="sibTrans" cxnId="{03622D49-C10D-42B1-BE78-79BAC1657ACD}">
      <dgm:prSet/>
      <dgm:spPr/>
      <dgm:t>
        <a:bodyPr/>
        <a:lstStyle/>
        <a:p>
          <a:endParaRPr lang="en-US"/>
        </a:p>
      </dgm:t>
    </dgm:pt>
    <dgm:pt modelId="{F5D0AC93-1EED-41E6-A061-204CCF94E1BA}" type="pres">
      <dgm:prSet presAssocID="{04A54E8A-885B-418F-B593-4BDB711C89C3}" presName="diagram" presStyleCnt="0">
        <dgm:presLayoutVars>
          <dgm:dir/>
          <dgm:resizeHandles val="exact"/>
        </dgm:presLayoutVars>
      </dgm:prSet>
      <dgm:spPr/>
    </dgm:pt>
    <dgm:pt modelId="{D4AD23A4-C5F3-4D97-B1A6-81C372ACDE31}" type="pres">
      <dgm:prSet presAssocID="{415A0DA0-4038-4C31-A6B0-9A9B90F08369}" presName="arrow" presStyleLbl="node1" presStyleIdx="0" presStyleCnt="2">
        <dgm:presLayoutVars>
          <dgm:bulletEnabled val="1"/>
        </dgm:presLayoutVars>
      </dgm:prSet>
      <dgm:spPr/>
    </dgm:pt>
    <dgm:pt modelId="{ADF2FD0A-C2F8-42CD-BBBB-A0217F7176EC}" type="pres">
      <dgm:prSet presAssocID="{A4EC85E0-98D3-4C9A-9FCD-505FE4665B26}" presName="arrow" presStyleLbl="node1" presStyleIdx="1" presStyleCnt="2">
        <dgm:presLayoutVars>
          <dgm:bulletEnabled val="1"/>
        </dgm:presLayoutVars>
      </dgm:prSet>
      <dgm:spPr/>
    </dgm:pt>
  </dgm:ptLst>
  <dgm:cxnLst>
    <dgm:cxn modelId="{87734C19-068E-47B7-8197-34B31A437769}" srcId="{04A54E8A-885B-418F-B593-4BDB711C89C3}" destId="{415A0DA0-4038-4C31-A6B0-9A9B90F08369}" srcOrd="0" destOrd="0" parTransId="{B6800591-12D5-4146-9A87-4E5E560E498F}" sibTransId="{18B91655-85A6-4C02-8986-BCBC5BE5E571}"/>
    <dgm:cxn modelId="{03622D49-C10D-42B1-BE78-79BAC1657ACD}" srcId="{04A54E8A-885B-418F-B593-4BDB711C89C3}" destId="{A4EC85E0-98D3-4C9A-9FCD-505FE4665B26}" srcOrd="1" destOrd="0" parTransId="{ED4E59AE-7C3A-4201-A7A8-970CAA7865AB}" sibTransId="{4BA3775F-117B-4128-8DE9-39451A792ED3}"/>
    <dgm:cxn modelId="{E2A04672-B371-47A1-ABC3-A2C69F9325D3}" type="presOf" srcId="{415A0DA0-4038-4C31-A6B0-9A9B90F08369}" destId="{D4AD23A4-C5F3-4D97-B1A6-81C372ACDE31}" srcOrd="0" destOrd="0" presId="urn:microsoft.com/office/officeart/2005/8/layout/arrow5"/>
    <dgm:cxn modelId="{2EC5DD9C-1E19-4577-BC09-2D047131F03C}" type="presOf" srcId="{04A54E8A-885B-418F-B593-4BDB711C89C3}" destId="{F5D0AC93-1EED-41E6-A061-204CCF94E1BA}" srcOrd="0" destOrd="0" presId="urn:microsoft.com/office/officeart/2005/8/layout/arrow5"/>
    <dgm:cxn modelId="{A92BACF8-4839-435D-9E5E-066DA57EB150}" type="presOf" srcId="{A4EC85E0-98D3-4C9A-9FCD-505FE4665B26}" destId="{ADF2FD0A-C2F8-42CD-BBBB-A0217F7176EC}" srcOrd="0" destOrd="0" presId="urn:microsoft.com/office/officeart/2005/8/layout/arrow5"/>
    <dgm:cxn modelId="{3D2D0F37-A56A-4EC3-86AF-2D92F0088F67}" type="presParOf" srcId="{F5D0AC93-1EED-41E6-A061-204CCF94E1BA}" destId="{D4AD23A4-C5F3-4D97-B1A6-81C372ACDE31}" srcOrd="0" destOrd="0" presId="urn:microsoft.com/office/officeart/2005/8/layout/arrow5"/>
    <dgm:cxn modelId="{431F0933-46DB-465D-B57C-7E6EE94312B0}" type="presParOf" srcId="{F5D0AC93-1EED-41E6-A061-204CCF94E1BA}" destId="{ADF2FD0A-C2F8-42CD-BBBB-A0217F7176E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23A4-C5F3-4D97-B1A6-81C372ACDE31}">
      <dsp:nvSpPr>
        <dsp:cNvPr id="0" name=""/>
        <dsp:cNvSpPr/>
      </dsp:nvSpPr>
      <dsp:spPr>
        <a:xfrm rot="16200000">
          <a:off x="382" y="219539"/>
          <a:ext cx="2399984" cy="239998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Faith?  </a:t>
          </a:r>
          <a:endParaRPr lang="en-US" sz="3900" kern="1200"/>
        </a:p>
      </dsp:txBody>
      <dsp:txXfrm rot="5400000">
        <a:off x="383" y="819534"/>
        <a:ext cx="1979987" cy="1199992"/>
      </dsp:txXfrm>
    </dsp:sp>
    <dsp:sp modelId="{ADF2FD0A-C2F8-42CD-BBBB-A0217F7176EC}">
      <dsp:nvSpPr>
        <dsp:cNvPr id="0" name=""/>
        <dsp:cNvSpPr/>
      </dsp:nvSpPr>
      <dsp:spPr>
        <a:xfrm rot="5400000">
          <a:off x="2539500" y="219539"/>
          <a:ext cx="2399984" cy="239998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Focus?</a:t>
          </a:r>
          <a:endParaRPr lang="en-US" sz="3900" kern="1200"/>
        </a:p>
      </dsp:txBody>
      <dsp:txXfrm rot="-5400000">
        <a:off x="2959498" y="819535"/>
        <a:ext cx="1979987" cy="119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FD69-99C9-42B3-9D23-EC3B7B148FE8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6B94-D40F-4181-ACC1-2B1BF3CB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26B94-D40F-4181-ACC1-2B1BF3CBBC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3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5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3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6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3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5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3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5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7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9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9" indent="0">
              <a:buNone/>
              <a:defRPr sz="750"/>
            </a:lvl4pPr>
            <a:lvl5pPr marL="1371465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9" indent="0">
              <a:buNone/>
              <a:defRPr sz="1500"/>
            </a:lvl4pPr>
            <a:lvl5pPr marL="1371465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9" indent="0">
              <a:buNone/>
              <a:defRPr sz="750"/>
            </a:lvl4pPr>
            <a:lvl5pPr marL="1371465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3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5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3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22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16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49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20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3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5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3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5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7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8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9" indent="0">
              <a:buNone/>
              <a:defRPr sz="750"/>
            </a:lvl4pPr>
            <a:lvl5pPr marL="1371465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4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9" indent="0">
              <a:buNone/>
              <a:defRPr sz="1500"/>
            </a:lvl4pPr>
            <a:lvl5pPr marL="1371465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9" indent="0">
              <a:buNone/>
              <a:defRPr sz="750"/>
            </a:lvl4pPr>
            <a:lvl5pPr marL="1371465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70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1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9EFF-36BD-4EF4-9FE3-D7FED4A05CF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1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7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3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1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7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3" indent="-171433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49"/>
            <a:ext cx="4860885" cy="449580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is about God’s perspective of final events. </a:t>
            </a: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opens and closes with Prayer.  </a:t>
            </a:r>
            <a:r>
              <a:rPr lang="en-US" dirty="0"/>
              <a:t>Rev 1:10  </a:t>
            </a:r>
          </a:p>
          <a:p>
            <a:pPr marL="0" indent="0" algn="ctr">
              <a:buNone/>
            </a:pPr>
            <a:r>
              <a:rPr lang="en-US" sz="1700" dirty="0"/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was in the Spirit on the Lord’s day”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Image result for John on Patmos">
            <a:extLst>
              <a:ext uri="{FF2B5EF4-FFF2-40B4-BE49-F238E27FC236}">
                <a16:creationId xmlns:a16="http://schemas.microsoft.com/office/drawing/2014/main" id="{6C47E74D-83FE-451D-B6C3-DB12F238F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r="23805" b="-2"/>
          <a:stretch/>
        </p:blipFill>
        <p:spPr bwMode="auto">
          <a:xfrm>
            <a:off x="5062605" y="-1"/>
            <a:ext cx="4081395" cy="424120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3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en-US" sz="3600" b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Father” </a:t>
            </a:r>
            <a:r>
              <a:rPr lang="en-US" sz="4000" b="1" dirty="0"/>
              <a:t>a </a:t>
            </a:r>
            <a:r>
              <a:rPr lang="en-US" sz="4000" b="1" i="1" u="sng" dirty="0"/>
              <a:t>personal </a:t>
            </a:r>
            <a:r>
              <a:rPr lang="en-US" sz="4000" b="1" dirty="0"/>
              <a:t>Relationship: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7:9-11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“Or what man is there of you, whom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his son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bread, will he give him a stone?  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if he ask a fish, will he give him a serpent?  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ye then, being evil, know how to give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gifts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your children,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much more shall your Father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is in heaven give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things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ctr">
              <a:spcBef>
                <a:spcPts val="18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“Good”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truly Beneficial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(Ro. 8:28; 2 Cor. 12:9)</a:t>
            </a:r>
          </a:p>
        </p:txBody>
      </p:sp>
    </p:spTree>
    <p:extLst>
      <p:ext uri="{BB962C8B-B14F-4D97-AF65-F5344CB8AC3E}">
        <p14:creationId xmlns:p14="http://schemas.microsoft.com/office/powerpoint/2010/main" val="28240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en-US" sz="3600" b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Father” </a:t>
            </a:r>
            <a:r>
              <a:rPr lang="en-US" sz="4000" b="1" dirty="0"/>
              <a:t>a personal Relationship: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No Relationship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Responsibility!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Matthew 7:21-23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“Not every one that saith unto me, Lord, Lord, shall enter into the kingdom of heaven;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will say to me in that day, Lord, Lord, have we not … in thy name done many wonderful works? 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will I profess unto them,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never knew you: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 from me, ye that work iniquity.”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en-US" sz="3600" b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Father” </a:t>
            </a:r>
            <a:r>
              <a:rPr lang="en-US" sz="4000" b="1" dirty="0"/>
              <a:t>a personal Relationship: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No Relationship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Responsibility!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this Jesus closed his message with the parable of the Wise and Foolish Builders.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heareth…and doeth…” vs 24-27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without application will eventually produce Rejection &amp;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“Great was the fall of it”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27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mage result for great was the fall of it">
            <a:extLst>
              <a:ext uri="{FF2B5EF4-FFF2-40B4-BE49-F238E27FC236}">
                <a16:creationId xmlns:a16="http://schemas.microsoft.com/office/drawing/2014/main" id="{4A7646B0-EE6C-406F-B41F-C29EEA2EE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4"/>
          <a:stretch/>
        </p:blipFill>
        <p:spPr bwMode="auto">
          <a:xfrm>
            <a:off x="1676400" y="666750"/>
            <a:ext cx="4904509" cy="2867891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7FB11E57-139C-4527-84C8-40E66D3B8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25977"/>
            <a:ext cx="7886700" cy="994172"/>
          </a:xfrm>
          <a:ln/>
        </p:spPr>
        <p:txBody>
          <a:bodyPr vert="horz" wrap="square" lIns="0" tIns="0" rIns="81271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Prayer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225FDA-E003-43EF-A08F-D000E851A3FC}"/>
              </a:ext>
            </a:extLst>
          </p:cNvPr>
          <p:cNvSpPr/>
          <p:nvPr/>
        </p:nvSpPr>
        <p:spPr>
          <a:xfrm>
            <a:off x="2743200" y="1428750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(Truth)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 (Trust) 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Transformation!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906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6:9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“After this manner …pray ye:</a:t>
            </a:r>
          </a:p>
          <a:p>
            <a:r>
              <a:rPr lang="en-US" dirty="0"/>
              <a:t> </a:t>
            </a:r>
            <a:r>
              <a:rPr lang="en-US" sz="3200" b="1" dirty="0"/>
              <a:t>1. </a:t>
            </a:r>
            <a:r>
              <a:rPr lang="en-US" sz="3200" b="1" dirty="0">
                <a:solidFill>
                  <a:srgbClr val="FF0000"/>
                </a:solidFill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Father”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/>
              <a:t> Relationship that’s Personal!</a:t>
            </a:r>
          </a:p>
          <a:p>
            <a:r>
              <a:rPr lang="en-US" sz="4000" b="1" dirty="0"/>
              <a:t>2.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“Which art in heaven”: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Perspective that’s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God has a broader perspective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116:15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“Precious in the eyes of the Lord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 the death of his saints”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AB8CE-3CDC-4C8C-A86F-C770AE13066B}"/>
              </a:ext>
            </a:extLst>
          </p:cNvPr>
          <p:cNvSpPr/>
          <p:nvPr/>
        </p:nvSpPr>
        <p:spPr>
          <a:xfrm>
            <a:off x="38100" y="440986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looks different through “Heaven’s Eyes!”</a:t>
            </a:r>
          </a:p>
        </p:txBody>
      </p:sp>
    </p:spTree>
    <p:extLst>
      <p:ext uri="{BB962C8B-B14F-4D97-AF65-F5344CB8AC3E}">
        <p14:creationId xmlns:p14="http://schemas.microsoft.com/office/powerpoint/2010/main" val="34053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906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Moses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 rather to suffer affliction with the people of God…For he had respect unto the recompense of reward”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 10:25,266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6" name="Picture 12" descr="Image result for tapestry">
            <a:extLst>
              <a:ext uri="{FF2B5EF4-FFF2-40B4-BE49-F238E27FC236}">
                <a16:creationId xmlns:a16="http://schemas.microsoft.com/office/drawing/2014/main" id="{36D50EF1-E2D7-4E05-9E35-A423777B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2750"/>
            <a:ext cx="3352800" cy="22352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A29CEA-B5D5-48D9-BA9E-E2EF602A3515}"/>
              </a:ext>
            </a:extLst>
          </p:cNvPr>
          <p:cNvSpPr/>
          <p:nvPr/>
        </p:nvSpPr>
        <p:spPr>
          <a:xfrm>
            <a:off x="-109016" y="287655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never see its purpose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Pattern of the Grand Design.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FA7C3-B161-4F2E-B875-1C133C1AFD53}"/>
              </a:ext>
            </a:extLst>
          </p:cNvPr>
          <p:cNvSpPr/>
          <p:nvPr/>
        </p:nvSpPr>
        <p:spPr>
          <a:xfrm>
            <a:off x="121227" y="4765509"/>
            <a:ext cx="389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Heaven's Eyes  K-Ci &amp; JoJo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B64DB-4B9C-4824-B1DE-02FEC367BB44}"/>
              </a:ext>
            </a:extLst>
          </p:cNvPr>
          <p:cNvSpPr/>
          <p:nvPr/>
        </p:nvSpPr>
        <p:spPr>
          <a:xfrm>
            <a:off x="-215041" y="1650510"/>
            <a:ext cx="92828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thread in a tapestry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 its color brightly shines,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stone that sits up on the very top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mountain's mighty face;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think that it's more important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Image result for look at your life through heaven's eyes lyrics">
            <a:extLst>
              <a:ext uri="{FF2B5EF4-FFF2-40B4-BE49-F238E27FC236}">
                <a16:creationId xmlns:a16="http://schemas.microsoft.com/office/drawing/2014/main" id="{80B94069-6E0A-40A1-A37A-A5C428190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/>
          <a:stretch/>
        </p:blipFill>
        <p:spPr bwMode="auto">
          <a:xfrm>
            <a:off x="4800600" y="2190750"/>
            <a:ext cx="4267200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09236-6FD4-4B3D-9A9A-87353E1A1F14}"/>
              </a:ext>
            </a:extLst>
          </p:cNvPr>
          <p:cNvSpPr/>
          <p:nvPr/>
        </p:nvSpPr>
        <p:spPr>
          <a:xfrm>
            <a:off x="-10341" y="2387084"/>
            <a:ext cx="4582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stones that forms the base.</a:t>
            </a:r>
          </a:p>
        </p:txBody>
      </p:sp>
    </p:spTree>
    <p:extLst>
      <p:ext uri="{BB962C8B-B14F-4D97-AF65-F5344CB8AC3E}">
        <p14:creationId xmlns:p14="http://schemas.microsoft.com/office/powerpoint/2010/main" val="25464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95250" y="22514"/>
            <a:ext cx="895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how can you see what your life is worth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where your value lies?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never see through the eyes of man;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look at your life…</a:t>
            </a:r>
          </a:p>
        </p:txBody>
      </p:sp>
      <p:pic>
        <p:nvPicPr>
          <p:cNvPr id="3" name="Picture 2" descr="Image result for look at your life through heaven's eyes lyrics">
            <a:extLst>
              <a:ext uri="{FF2B5EF4-FFF2-40B4-BE49-F238E27FC236}">
                <a16:creationId xmlns:a16="http://schemas.microsoft.com/office/drawing/2014/main" id="{38FA4462-A316-4D2C-ADA0-CB53F873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14" y="2330839"/>
            <a:ext cx="5000288" cy="281266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81610A-4777-45A1-8E67-A42158F9FAEF}"/>
              </a:ext>
            </a:extLst>
          </p:cNvPr>
          <p:cNvSpPr/>
          <p:nvPr/>
        </p:nvSpPr>
        <p:spPr>
          <a:xfrm>
            <a:off x="120650" y="2495550"/>
            <a:ext cx="3503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heaven's eyes!</a:t>
            </a:r>
          </a:p>
        </p:txBody>
      </p:sp>
    </p:spTree>
    <p:extLst>
      <p:ext uri="{BB962C8B-B14F-4D97-AF65-F5344CB8AC3E}">
        <p14:creationId xmlns:p14="http://schemas.microsoft.com/office/powerpoint/2010/main" val="14247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lake of gold in the desert sand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less than a cool fresh spring;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one lost sheep a shepherd boy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greater than the richest King. </a:t>
            </a:r>
          </a:p>
        </p:txBody>
      </p:sp>
      <p:pic>
        <p:nvPicPr>
          <p:cNvPr id="17410" name="Picture 2" descr="Image result for through heaven's eyes lyrics">
            <a:extLst>
              <a:ext uri="{FF2B5EF4-FFF2-40B4-BE49-F238E27FC236}">
                <a16:creationId xmlns:a16="http://schemas.microsoft.com/office/drawing/2014/main" id="{473663D0-7360-48F7-B7C0-8DC6C2135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1"/>
          <a:stretch/>
        </p:blipFill>
        <p:spPr bwMode="auto">
          <a:xfrm>
            <a:off x="3505200" y="2495550"/>
            <a:ext cx="5791200" cy="2763652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dessert oasis">
            <a:extLst>
              <a:ext uri="{FF2B5EF4-FFF2-40B4-BE49-F238E27FC236}">
                <a16:creationId xmlns:a16="http://schemas.microsoft.com/office/drawing/2014/main" id="{AF57F273-2D5E-42E7-9D47-9BE239AB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2671"/>
            <a:ext cx="3048000" cy="2440829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95250" y="22514"/>
            <a:ext cx="895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 man lose everything he owns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he truly lost his worth?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is it the beginning</a:t>
            </a:r>
          </a:p>
        </p:txBody>
      </p:sp>
      <p:pic>
        <p:nvPicPr>
          <p:cNvPr id="12292" name="Picture 4" descr="the beginning of a new and brighter birth">
            <a:extLst>
              <a:ext uri="{FF2B5EF4-FFF2-40B4-BE49-F238E27FC236}">
                <a16:creationId xmlns:a16="http://schemas.microsoft.com/office/drawing/2014/main" id="{2DA87399-036F-4BC0-99A3-E27B75F4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1"/>
            <a:ext cx="4648200" cy="300643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A6ADE3-CCDE-4130-886F-9897C313B4C9}"/>
              </a:ext>
            </a:extLst>
          </p:cNvPr>
          <p:cNvSpPr/>
          <p:nvPr/>
        </p:nvSpPr>
        <p:spPr>
          <a:xfrm>
            <a:off x="4490573" y="2724150"/>
            <a:ext cx="4565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new and brighter birth?</a:t>
            </a:r>
          </a:p>
        </p:txBody>
      </p:sp>
    </p:spTree>
    <p:extLst>
      <p:ext uri="{BB962C8B-B14F-4D97-AF65-F5344CB8AC3E}">
        <p14:creationId xmlns:p14="http://schemas.microsoft.com/office/powerpoint/2010/main" val="29311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Image result for Revelation">
            <a:extLst>
              <a:ext uri="{FF2B5EF4-FFF2-40B4-BE49-F238E27FC236}">
                <a16:creationId xmlns:a16="http://schemas.microsoft.com/office/drawing/2014/main" id="{D0627603-B7C1-4B9E-B1F3-9ABAF7DB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17F4D-9CC7-47D0-8BD5-4AE6E2FA9E94}"/>
              </a:ext>
            </a:extLst>
          </p:cNvPr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4:1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“…come up hither and I will show thee things which must be hereafter”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A5FA2-F8A9-45FC-8586-720978895618}"/>
              </a:ext>
            </a:extLst>
          </p:cNvPr>
          <p:cNvSpPr/>
          <p:nvPr/>
        </p:nvSpPr>
        <p:spPr>
          <a:xfrm>
            <a:off x="152400" y="-171450"/>
            <a:ext cx="8991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36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how do you measure the worth of a man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wealth or strength or size?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how much he has gained or gave?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will come to him who tries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E4B55-2586-469F-9934-B85FCFCB1FB1}"/>
              </a:ext>
            </a:extLst>
          </p:cNvPr>
          <p:cNvSpPr/>
          <p:nvPr/>
        </p:nvSpPr>
        <p:spPr>
          <a:xfrm>
            <a:off x="3962400" y="2776837"/>
            <a:ext cx="502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look at his life through heaven's eyes!</a:t>
            </a:r>
          </a:p>
        </p:txBody>
      </p:sp>
      <p:pic>
        <p:nvPicPr>
          <p:cNvPr id="21506" name="Picture 2" descr="Image result for through heaven's eyes lyrics">
            <a:extLst>
              <a:ext uri="{FF2B5EF4-FFF2-40B4-BE49-F238E27FC236}">
                <a16:creationId xmlns:a16="http://schemas.microsoft.com/office/drawing/2014/main" id="{4C816DE6-8D7B-4AF3-BE1B-C17536EF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/>
          <a:stretch/>
        </p:blipFill>
        <p:spPr bwMode="auto">
          <a:xfrm>
            <a:off x="0" y="2470074"/>
            <a:ext cx="3962400" cy="27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A5FA2-F8A9-45FC-8586-720978895618}"/>
              </a:ext>
            </a:extLst>
          </p:cNvPr>
          <p:cNvSpPr/>
          <p:nvPr/>
        </p:nvSpPr>
        <p:spPr>
          <a:xfrm>
            <a:off x="-76200" y="-171450"/>
            <a:ext cx="9220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life can escape being blown about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winds of change and chance;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though you’ll never know all the steps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E4B55-2586-469F-9934-B85FCFCB1FB1}"/>
              </a:ext>
            </a:extLst>
          </p:cNvPr>
          <p:cNvSpPr/>
          <p:nvPr/>
        </p:nvSpPr>
        <p:spPr>
          <a:xfrm>
            <a:off x="5715000" y="2413873"/>
            <a:ext cx="31242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learn to join the dance!</a:t>
            </a:r>
          </a:p>
        </p:txBody>
      </p:sp>
      <p:pic>
        <p:nvPicPr>
          <p:cNvPr id="20486" name="Picture 6" descr="Image result for through heaven's eyes lyrics">
            <a:extLst>
              <a:ext uri="{FF2B5EF4-FFF2-40B4-BE49-F238E27FC236}">
                <a16:creationId xmlns:a16="http://schemas.microsoft.com/office/drawing/2014/main" id="{82C0D4DF-3EC1-4BF1-B6BD-C1CD01EE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4" y="2463210"/>
            <a:ext cx="4946073" cy="2709731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A5FA2-F8A9-45FC-8586-720978895618}"/>
              </a:ext>
            </a:extLst>
          </p:cNvPr>
          <p:cNvSpPr/>
          <p:nvPr/>
        </p:nvSpPr>
        <p:spPr>
          <a:xfrm>
            <a:off x="152400" y="-171450"/>
            <a:ext cx="8991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how do you judge what a man is worth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what he builds or buys?</a:t>
            </a:r>
          </a:p>
          <a:p>
            <a:pPr algn="ctr"/>
            <a:r>
              <a:rPr lang="en-US" sz="4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never see with your eyes on earth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E4B55-2586-469F-9934-B85FCFCB1FB1}"/>
              </a:ext>
            </a:extLst>
          </p:cNvPr>
          <p:cNvSpPr/>
          <p:nvPr/>
        </p:nvSpPr>
        <p:spPr>
          <a:xfrm>
            <a:off x="4254672" y="2413873"/>
            <a:ext cx="4584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through Heaven's eyes! </a:t>
            </a:r>
          </a:p>
        </p:txBody>
      </p:sp>
      <p:pic>
        <p:nvPicPr>
          <p:cNvPr id="19458" name="Picture 2" descr="Image result for through heaven's eyes lyrics">
            <a:extLst>
              <a:ext uri="{FF2B5EF4-FFF2-40B4-BE49-F238E27FC236}">
                <a16:creationId xmlns:a16="http://schemas.microsoft.com/office/drawing/2014/main" id="{058707FC-21B2-4215-A01B-0A463393B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r="7647" b="14372"/>
          <a:stretch/>
        </p:blipFill>
        <p:spPr bwMode="auto">
          <a:xfrm>
            <a:off x="20783" y="2190750"/>
            <a:ext cx="4247744" cy="249555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Perspective that’s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eternal.</a:t>
            </a:r>
            <a:endParaRPr lang="en-US" sz="48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Jesus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joy set before him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endured the cross…”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12:1,2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8" name="Picture 8" descr="Image result for the cross and the crown">
            <a:extLst>
              <a:ext uri="{FF2B5EF4-FFF2-40B4-BE49-F238E27FC236}">
                <a16:creationId xmlns:a16="http://schemas.microsoft.com/office/drawing/2014/main" id="{D02805A9-52DB-441B-9549-C8F3A3E9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893887"/>
            <a:ext cx="914400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Jesus on the right hand of God">
            <a:extLst>
              <a:ext uri="{FF2B5EF4-FFF2-40B4-BE49-F238E27FC236}">
                <a16:creationId xmlns:a16="http://schemas.microsoft.com/office/drawing/2014/main" id="{4358AD21-053F-416B-96CC-0F4E55F2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2150"/>
            <a:ext cx="6096001" cy="3172691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Life looks different when you see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through “Heaven’s Eyes!”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Jacob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“Me have ye bereaved…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Joseph is not, and Simeon is not,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and ye will take Benjamin away: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jacob mourns for joseph">
            <a:extLst>
              <a:ext uri="{FF2B5EF4-FFF2-40B4-BE49-F238E27FC236}">
                <a16:creationId xmlns:a16="http://schemas.microsoft.com/office/drawing/2014/main" id="{E48E47E4-A1A9-4F26-8005-9F623C13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" y="3105150"/>
            <a:ext cx="2768338" cy="20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84810-E76D-43CD-84A5-E596478AD631}"/>
              </a:ext>
            </a:extLst>
          </p:cNvPr>
          <p:cNvSpPr/>
          <p:nvPr/>
        </p:nvSpPr>
        <p:spPr>
          <a:xfrm>
            <a:off x="6802746" y="4537471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42:36) 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AF98D3-E02E-451F-9019-EADFFB5308F1}"/>
              </a:ext>
            </a:extLst>
          </p:cNvPr>
          <p:cNvSpPr/>
          <p:nvPr/>
        </p:nvSpPr>
        <p:spPr>
          <a:xfrm>
            <a:off x="2971801" y="3214032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these things are against me.”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Life looks different when you see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through “Heaven’s Eyes!”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Joseph  Gen 50:20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thought evil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against me; </a:t>
            </a:r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joseph sold into slavery">
            <a:extLst>
              <a:ext uri="{FF2B5EF4-FFF2-40B4-BE49-F238E27FC236}">
                <a16:creationId xmlns:a16="http://schemas.microsoft.com/office/drawing/2014/main" id="{1316EE4B-C1DE-4EE1-AFD9-4CA71CB3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070"/>
            <a:ext cx="3886200" cy="25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oseph before his brother">
            <a:extLst>
              <a:ext uri="{FF2B5EF4-FFF2-40B4-BE49-F238E27FC236}">
                <a16:creationId xmlns:a16="http://schemas.microsoft.com/office/drawing/2014/main" id="{BB3BE634-C37E-4C43-82A9-37940BB1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81044"/>
            <a:ext cx="3429000" cy="25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6407E-4744-4000-A114-EDB5F8E053D0}"/>
              </a:ext>
            </a:extLst>
          </p:cNvPr>
          <p:cNvSpPr/>
          <p:nvPr/>
        </p:nvSpPr>
        <p:spPr>
          <a:xfrm>
            <a:off x="2971800" y="1809750"/>
            <a:ext cx="6370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 meant it unto good”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90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Life looks different when you see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through “Heaven’s Eyes!”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John was exiled on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Patmos for his witness.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Jesus meets John on patmos">
            <a:extLst>
              <a:ext uri="{FF2B5EF4-FFF2-40B4-BE49-F238E27FC236}">
                <a16:creationId xmlns:a16="http://schemas.microsoft.com/office/drawing/2014/main" id="{0D9005A4-804E-4B38-9716-54AF4EC9E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7"/>
          <a:stretch/>
        </p:blipFill>
        <p:spPr bwMode="auto">
          <a:xfrm>
            <a:off x="6009437" y="1276350"/>
            <a:ext cx="3134564" cy="389043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A37E71-991F-497D-A53D-B0376E002DD3}"/>
              </a:ext>
            </a:extLst>
          </p:cNvPr>
          <p:cNvSpPr/>
          <p:nvPr/>
        </p:nvSpPr>
        <p:spPr>
          <a:xfrm>
            <a:off x="-74059" y="2495550"/>
            <a:ext cx="6083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was here that Jesus met him and gave him the Revelation!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8A4235-9F6F-4586-ADDB-530091E273C0}"/>
              </a:ext>
            </a:extLst>
          </p:cNvPr>
          <p:cNvSpPr/>
          <p:nvPr/>
        </p:nvSpPr>
        <p:spPr>
          <a:xfrm>
            <a:off x="-24473" y="5715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Rev. 10:10,11    </a:t>
            </a:r>
            <a:r>
              <a:rPr lang="en-US" sz="3600" dirty="0">
                <a:solidFill>
                  <a:srgbClr val="FF0000"/>
                </a:solidFill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took the little book out of the angel's hand, and ate it up;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 was in my mouth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sweet as honey:…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soon as I had eaten it,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belly was bitter.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he said unto me,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44360D-ABA3-4D91-B6C9-45D402A19D68}"/>
              </a:ext>
            </a:extLst>
          </p:cNvPr>
          <p:cNvSpPr/>
          <p:nvPr/>
        </p:nvSpPr>
        <p:spPr>
          <a:xfrm>
            <a:off x="128761" y="2780710"/>
            <a:ext cx="6419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must prophesy again before many peoples, and nations, and tongues, and kings”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FCE57-A41D-46C7-8CA8-C06F46AF5E7B}"/>
              </a:ext>
            </a:extLst>
          </p:cNvPr>
          <p:cNvSpPr txBox="1"/>
          <p:nvPr/>
        </p:nvSpPr>
        <p:spPr>
          <a:xfrm>
            <a:off x="128761" y="4476750"/>
            <a:ext cx="641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See also Ezekiel 3:2-4 and Jeremiah 15:16 </a:t>
            </a:r>
          </a:p>
        </p:txBody>
      </p:sp>
      <p:pic>
        <p:nvPicPr>
          <p:cNvPr id="1028" name="Picture 4" descr="Image result for john eats the scroll">
            <a:extLst>
              <a:ext uri="{FF2B5EF4-FFF2-40B4-BE49-F238E27FC236}">
                <a16:creationId xmlns:a16="http://schemas.microsoft.com/office/drawing/2014/main" id="{0C768FCE-106B-400B-8C22-CCBE04641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r="17038"/>
          <a:stretch/>
        </p:blipFill>
        <p:spPr bwMode="auto">
          <a:xfrm>
            <a:off x="6548264" y="2213337"/>
            <a:ext cx="2595737" cy="286230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-27710" y="-171450"/>
            <a:ext cx="90955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Life involves both the sweet and bitter!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Paul knew a measure of both.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12:7-9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“lest I should be exalted above measure,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given to me a thorn in the flesh,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messenger of Satan…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thing I besought the Lord thrice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that it might depart from me.  And he said,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grace is sufficient for thee: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my strength is made perfect in weakness. ”</a:t>
            </a: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183573" y="-19050"/>
            <a:ext cx="89535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12:9-10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“…Most gladly therefore will I rather glory in my infirmities,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power of Christ may rest upon me.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 take pleasure in infirmities, in reproaches, in necessities, in persecutions,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distresses for Christ's sake: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for when I am weak,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then am I strong.”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the apostle paul">
            <a:extLst>
              <a:ext uri="{FF2B5EF4-FFF2-40B4-BE49-F238E27FC236}">
                <a16:creationId xmlns:a16="http://schemas.microsoft.com/office/drawing/2014/main" id="{B7508FD1-B8B6-4626-978A-2BE8BC99A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8421" r="13636"/>
          <a:stretch/>
        </p:blipFill>
        <p:spPr bwMode="auto">
          <a:xfrm>
            <a:off x="6248399" y="2761880"/>
            <a:ext cx="2888673" cy="23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second coming of jesus">
            <a:extLst>
              <a:ext uri="{FF2B5EF4-FFF2-40B4-BE49-F238E27FC236}">
                <a16:creationId xmlns:a16="http://schemas.microsoft.com/office/drawing/2014/main" id="{5D18908A-D273-4C7A-B57A-F2A3EA4F1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"/>
          <a:stretch/>
        </p:blipFill>
        <p:spPr bwMode="auto">
          <a:xfrm>
            <a:off x="0" y="-519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7E67D-CF99-4FEB-A62B-3A7C282AAA04}"/>
              </a:ext>
            </a:extLst>
          </p:cNvPr>
          <p:cNvSpPr txBox="1"/>
          <p:nvPr/>
        </p:nvSpPr>
        <p:spPr>
          <a:xfrm>
            <a:off x="7010400" y="13335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Ron </a:t>
            </a:r>
            <a:r>
              <a:rPr lang="en-US" dirty="0" err="1"/>
              <a:t>DiCianni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592FE-1A88-4932-ABC3-33778BC46BDF}"/>
              </a:ext>
            </a:extLst>
          </p:cNvPr>
          <p:cNvSpPr txBox="1"/>
          <p:nvPr/>
        </p:nvSpPr>
        <p:spPr>
          <a:xfrm>
            <a:off x="0" y="3168535"/>
            <a:ext cx="9144000" cy="646331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so come, Lord Jesus!”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99330-98BA-4BBA-99D8-D56C88BB4EF0}"/>
              </a:ext>
            </a:extLst>
          </p:cNvPr>
          <p:cNvSpPr txBox="1"/>
          <p:nvPr/>
        </p:nvSpPr>
        <p:spPr>
          <a:xfrm>
            <a:off x="13854" y="0"/>
            <a:ext cx="236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“Surely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come quickly”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5D58-0654-406F-A063-BB4FE8889285}"/>
              </a:ext>
            </a:extLst>
          </p:cNvPr>
          <p:cNvSpPr txBox="1"/>
          <p:nvPr/>
        </p:nvSpPr>
        <p:spPr>
          <a:xfrm>
            <a:off x="13854" y="3814866"/>
            <a:ext cx="9144000" cy="132343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grace of our Lord Jesus Christ be with you all. Amen.”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22:20,21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0" y="-57924"/>
            <a:ext cx="89535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uses both the sweet as well as the bitter to “season” (prepare) us.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8:18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reckon that the sufferings of this present time are not worthy to be compared with the glory which shall be revealed in us.</a:t>
            </a: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we know that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work together for good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them that love God, to them who are the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called according to his purpose.</a:t>
            </a: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…to be conformed to the image of his Son”</a:t>
            </a:r>
          </a:p>
        </p:txBody>
      </p:sp>
    </p:spTree>
    <p:extLst>
      <p:ext uri="{BB962C8B-B14F-4D97-AF65-F5344CB8AC3E}">
        <p14:creationId xmlns:p14="http://schemas.microsoft.com/office/powerpoint/2010/main" val="23644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"/>
            <a:ext cx="9067800" cy="35313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trying to transform us through a prayerful process that requires: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in a personal relationship!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“our Father”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Jn 1:12; Ro. 5:1; Heb. 11:6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"/>
            <a:ext cx="9105900" cy="35313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trying to transform us through a prayerful process that requires: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 on God’s eternal perspective.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“which art in heaven”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2 Cor. 3:18; 4:4-6;  Ro. 8:28,29 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57153"/>
            <a:ext cx="5419908" cy="137941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you struggling with?</a:t>
            </a:r>
          </a:p>
        </p:txBody>
      </p:sp>
      <p:pic>
        <p:nvPicPr>
          <p:cNvPr id="4098" name="Picture 2" descr="Image result for come unto me all who are weary">
            <a:extLst>
              <a:ext uri="{FF2B5EF4-FFF2-40B4-BE49-F238E27FC236}">
                <a16:creationId xmlns:a16="http://schemas.microsoft.com/office/drawing/2014/main" id="{C0615C8A-9BBF-4C39-8682-4BC5B1AB9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46"/>
          <a:stretch/>
        </p:blipFill>
        <p:spPr bwMode="auto">
          <a:xfrm>
            <a:off x="20" y="10"/>
            <a:ext cx="3476673" cy="51434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>
            <a:solidFill>
              <a:srgbClr val="67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79E63A76-07F3-45F1-952B-4710B1548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973269"/>
              </p:ext>
            </p:extLst>
          </p:nvPr>
        </p:nvGraphicFramePr>
        <p:xfrm>
          <a:off x="3724073" y="1828800"/>
          <a:ext cx="4939867" cy="28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rd teach us to pray">
            <a:extLst>
              <a:ext uri="{FF2B5EF4-FFF2-40B4-BE49-F238E27FC236}">
                <a16:creationId xmlns:a16="http://schemas.microsoft.com/office/drawing/2014/main" id="{3639BBB4-215E-4E47-8138-F4DE24682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20131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6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86EDB545-1763-4E16-8747-78C6A1642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659"/>
            <a:ext cx="8614172" cy="1259086"/>
          </a:xfrm>
          <a:ln/>
        </p:spPr>
        <p:txBody>
          <a:bodyPr vert="horz" wrap="square" lIns="0" tIns="0" rIns="81271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 is foundational to understanding God’s Perspective!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21C2CD4-9A79-43E7-8B44-8CB2D3A00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28750"/>
            <a:ext cx="5715000" cy="4251648"/>
          </a:xfrm>
          <a:ln/>
        </p:spPr>
        <p:txBody>
          <a:bodyPr vert="horz" wrap="square" lIns="26785" tIns="26785" rIns="218576" bIns="26785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“Seek the Lord while He may be found,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upon him….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my ways are not your ways saith the LORD…”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55:6-8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 picture containing tree, outdoor, man&#10;&#10;Description generated with very high confidence">
            <a:extLst>
              <a:ext uri="{FF2B5EF4-FFF2-40B4-BE49-F238E27FC236}">
                <a16:creationId xmlns:a16="http://schemas.microsoft.com/office/drawing/2014/main" id="{FA35125D-E6A6-4BB6-B64D-07CE3D85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28649-6B40-404D-A3DF-935A3527A269}"/>
              </a:ext>
            </a:extLst>
          </p:cNvPr>
          <p:cNvSpPr/>
          <p:nvPr/>
        </p:nvSpPr>
        <p:spPr>
          <a:xfrm>
            <a:off x="0" y="3943349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teach us to pray.”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D6C4-C540-4687-86DD-14F8F88853A2}"/>
              </a:ext>
            </a:extLst>
          </p:cNvPr>
          <p:cNvSpPr txBox="1"/>
          <p:nvPr/>
        </p:nvSpPr>
        <p:spPr>
          <a:xfrm>
            <a:off x="76200" y="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he was praying in a certain place, when he ceased…his disciples said…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AC64-A42D-4D2C-A60B-6D875ADE6106}"/>
              </a:ext>
            </a:extLst>
          </p:cNvPr>
          <p:cNvSpPr/>
          <p:nvPr/>
        </p:nvSpPr>
        <p:spPr>
          <a:xfrm>
            <a:off x="7744424" y="4714935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Luke 11:1-4 </a:t>
            </a:r>
          </a:p>
        </p:txBody>
      </p:sp>
    </p:spTree>
    <p:extLst>
      <p:ext uri="{BB962C8B-B14F-4D97-AF65-F5344CB8AC3E}">
        <p14:creationId xmlns:p14="http://schemas.microsoft.com/office/powerpoint/2010/main" val="34777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819150"/>
            <a:ext cx="8077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“his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disciples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said teach us…” </a:t>
            </a:r>
          </a:p>
          <a:p>
            <a:pPr marL="0" indent="0">
              <a:buNone/>
            </a:pPr>
            <a:r>
              <a:rPr lang="el-GR" sz="3600" b="1" dirty="0"/>
              <a:t>Μαθητής</a:t>
            </a:r>
            <a:r>
              <a:rPr lang="en-US" sz="3600" b="1" dirty="0"/>
              <a:t>  (</a:t>
            </a:r>
            <a:r>
              <a:rPr lang="en-US" sz="3600" b="1" dirty="0" err="1"/>
              <a:t>mathētēs</a:t>
            </a:r>
            <a:r>
              <a:rPr lang="en-US" sz="3600" b="1" dirty="0"/>
              <a:t>’) a pupil or learner. </a:t>
            </a:r>
          </a:p>
          <a:p>
            <a:pPr marL="0" indent="0">
              <a:buNone/>
            </a:pPr>
            <a:r>
              <a:rPr lang="en-US" sz="3600" b="1" dirty="0"/>
              <a:t>   Used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269</a:t>
            </a:r>
            <a:r>
              <a:rPr lang="en-US" sz="3600" b="1" dirty="0"/>
              <a:t> times in God’s word.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“Believer” </a:t>
            </a:r>
            <a:r>
              <a:rPr lang="en-US" sz="3600" b="1" dirty="0"/>
              <a:t>(</a:t>
            </a:r>
            <a:r>
              <a:rPr lang="en-US" sz="3600" b="1" dirty="0" err="1"/>
              <a:t>pisteu’o</a:t>
            </a:r>
            <a:r>
              <a:rPr lang="en-US" sz="3600" b="1" dirty="0"/>
              <a:t>) only found </a:t>
            </a:r>
            <a:r>
              <a:rPr lang="en-US" sz="3600" b="1" i="1" u="sng" dirty="0">
                <a:solidFill>
                  <a:srgbClr val="FF0066"/>
                </a:solidFill>
              </a:rPr>
              <a:t>2</a:t>
            </a:r>
            <a:r>
              <a:rPr lang="en-US" sz="3600" b="1" dirty="0"/>
              <a:t> times!</a:t>
            </a:r>
          </a:p>
          <a:p>
            <a:pPr marL="0" indent="0">
              <a:buNone/>
            </a:pPr>
            <a:r>
              <a:rPr lang="en-US" sz="3600" b="1" dirty="0"/>
              <a:t>      (Acts 5:14 and 1 Tim. 4:12)</a:t>
            </a:r>
          </a:p>
          <a:p>
            <a:pPr marL="0" indent="0">
              <a:buNone/>
            </a:pPr>
            <a:r>
              <a:rPr lang="en-US" sz="4000" b="1" dirty="0"/>
              <a:t>Are we really “Disciples” of Jesus?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0A94C-AB28-46DE-A903-A997C27BC29A}"/>
              </a:ext>
            </a:extLst>
          </p:cNvPr>
          <p:cNvSpPr/>
          <p:nvPr/>
        </p:nvSpPr>
        <p:spPr>
          <a:xfrm>
            <a:off x="1118514" y="57150"/>
            <a:ext cx="7821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“Disciples” want to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819150"/>
            <a:ext cx="80772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“teach us to </a:t>
            </a:r>
            <a:r>
              <a:rPr lang="en-US" sz="5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marL="0" indent="0">
              <a:buNone/>
            </a:pP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Προσεύχομαι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proseu’chomai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Pros: Toward</a:t>
            </a:r>
          </a:p>
          <a:p>
            <a:pPr marL="0" indent="0">
              <a:buNone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Euchomai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Seek God</a:t>
            </a:r>
          </a:p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 involves a deliberate shift of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toward God!</a:t>
            </a:r>
          </a:p>
          <a:p>
            <a:pPr marL="0" indent="0"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0A94C-AB28-46DE-A903-A997C27BC29A}"/>
              </a:ext>
            </a:extLst>
          </p:cNvPr>
          <p:cNvSpPr/>
          <p:nvPr/>
        </p:nvSpPr>
        <p:spPr>
          <a:xfrm>
            <a:off x="1118514" y="57150"/>
            <a:ext cx="75905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“Disciples” need to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2" y="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Transformational Praying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9" y="742950"/>
            <a:ext cx="9067800" cy="35313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2 Cor 3:18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we all, with open face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beholding as in a glass the glory of the Lord,</a:t>
            </a:r>
          </a:p>
          <a:p>
            <a:pPr marL="0" indent="0" algn="ctr"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changed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metamorphoō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Transformed)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same image from glory to glory,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as by the Spirit of the Lord.”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A0A28-813F-4DA8-ACA1-58492E6B2035}"/>
              </a:ext>
            </a:extLst>
          </p:cNvPr>
          <p:cNvSpPr txBox="1"/>
          <p:nvPr/>
        </p:nvSpPr>
        <p:spPr>
          <a:xfrm>
            <a:off x="76200" y="8659"/>
            <a:ext cx="89535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6:9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“After this manner …pray ye:</a:t>
            </a:r>
          </a:p>
          <a:p>
            <a:pPr marL="914400" indent="-914400">
              <a:buAutoNum type="arabicPeriod"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“Our Father”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Prayer is based on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en-US" sz="4000" b="1" dirty="0"/>
              <a:t>Relationship that’s </a:t>
            </a:r>
            <a:r>
              <a:rPr lang="en-US" sz="5400" b="1" i="1" u="sng" dirty="0">
                <a:solidFill>
                  <a:srgbClr val="FF0066"/>
                </a:solidFill>
              </a:rPr>
              <a:t>Personal!</a:t>
            </a:r>
            <a:r>
              <a:rPr lang="en-US" sz="5400" b="1" i="1" dirty="0">
                <a:solidFill>
                  <a:srgbClr val="FF0000"/>
                </a:solidFill>
              </a:rPr>
              <a:t>             </a:t>
            </a:r>
            <a:endParaRPr lang="en-US" sz="4000" b="1" i="1" dirty="0">
              <a:solidFill>
                <a:srgbClr val="FF0000"/>
              </a:solidFill>
            </a:endParaRPr>
          </a:p>
          <a:p>
            <a:pPr marL="742950" indent="-742950"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not everyone’s “Father”.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8:44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your father the devil,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the lusts of your father ye will do.”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F3915-001A-46CC-98BF-5704A460DDE7}"/>
              </a:ext>
            </a:extLst>
          </p:cNvPr>
          <p:cNvSpPr/>
          <p:nvPr/>
        </p:nvSpPr>
        <p:spPr>
          <a:xfrm>
            <a:off x="114300" y="379095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1:12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many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received him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…become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sons of God…which were born of God”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1468</Words>
  <Application>Microsoft Office PowerPoint</Application>
  <PresentationFormat>On-screen Show (16:9)</PresentationFormat>
  <Paragraphs>169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Prayer is foundational to understanding God’s Perspective!</vt:lpstr>
      <vt:lpstr>PowerPoint Presentation</vt:lpstr>
      <vt:lpstr>PowerPoint Presentation</vt:lpstr>
      <vt:lpstr>PowerPoint Presentation</vt:lpstr>
      <vt:lpstr>Transformational Praying</vt:lpstr>
      <vt:lpstr>PowerPoint Presentation</vt:lpstr>
      <vt:lpstr>PowerPoint Presentation</vt:lpstr>
      <vt:lpstr>PowerPoint Presentation</vt:lpstr>
      <vt:lpstr>PowerPoint Presentation</vt:lpstr>
      <vt:lpstr>Transformational Prayer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are you struggling with?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7</cp:revision>
  <dcterms:created xsi:type="dcterms:W3CDTF">2018-09-13T23:27:30Z</dcterms:created>
  <dcterms:modified xsi:type="dcterms:W3CDTF">2018-09-15T21:19:31Z</dcterms:modified>
</cp:coreProperties>
</file>