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76" r:id="rId3"/>
    <p:sldId id="363" r:id="rId4"/>
    <p:sldId id="266" r:id="rId5"/>
    <p:sldId id="327" r:id="rId6"/>
    <p:sldId id="264" r:id="rId7"/>
    <p:sldId id="321" r:id="rId8"/>
    <p:sldId id="320" r:id="rId9"/>
    <p:sldId id="341" r:id="rId10"/>
    <p:sldId id="331" r:id="rId11"/>
    <p:sldId id="353" r:id="rId12"/>
    <p:sldId id="332" r:id="rId13"/>
    <p:sldId id="340" r:id="rId14"/>
    <p:sldId id="334" r:id="rId15"/>
    <p:sldId id="336" r:id="rId16"/>
    <p:sldId id="337" r:id="rId17"/>
    <p:sldId id="342" r:id="rId18"/>
    <p:sldId id="343" r:id="rId19"/>
    <p:sldId id="344" r:id="rId20"/>
    <p:sldId id="349" r:id="rId21"/>
    <p:sldId id="355" r:id="rId22"/>
    <p:sldId id="350" r:id="rId23"/>
    <p:sldId id="361" r:id="rId24"/>
    <p:sldId id="351" r:id="rId25"/>
    <p:sldId id="356" r:id="rId26"/>
    <p:sldId id="357" r:id="rId27"/>
    <p:sldId id="354" r:id="rId28"/>
    <p:sldId id="358" r:id="rId29"/>
    <p:sldId id="359" r:id="rId30"/>
    <p:sldId id="362" r:id="rId31"/>
    <p:sldId id="360" r:id="rId32"/>
    <p:sldId id="364" r:id="rId33"/>
    <p:sldId id="319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68" autoAdjust="0"/>
  </p:normalViewPr>
  <p:slideViewPr>
    <p:cSldViewPr>
      <p:cViewPr varScale="1">
        <p:scale>
          <a:sx n="144" d="100"/>
          <a:sy n="144" d="100"/>
        </p:scale>
        <p:origin x="65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9FD69-99C9-42B3-9D23-EC3B7B148FE8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26B94-D40F-4181-ACC1-2B1BF3CB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3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26B94-D40F-4181-ACC1-2B1BF3CBBC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2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26B94-D40F-4181-ACC1-2B1BF3CBBC3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8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3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5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3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15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6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43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5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3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5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3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3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5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3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12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47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90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9" indent="0">
              <a:buNone/>
              <a:defRPr sz="750"/>
            </a:lvl4pPr>
            <a:lvl5pPr marL="1371465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2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9" indent="0">
              <a:buNone/>
              <a:defRPr sz="1500"/>
            </a:lvl4pPr>
            <a:lvl5pPr marL="1371465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9" indent="0">
              <a:buNone/>
              <a:defRPr sz="750"/>
            </a:lvl4pPr>
            <a:lvl5pPr marL="1371465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6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0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9EFF-36BD-4EF4-9FE3-D7FED4A05CF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4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1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7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3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86EDB545-1763-4E16-8747-78C6A1642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8659"/>
            <a:ext cx="8614172" cy="1259086"/>
          </a:xfrm>
          <a:ln/>
        </p:spPr>
        <p:txBody>
          <a:bodyPr vert="horz" wrap="square" lIns="0" tIns="0" rIns="81271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Prayer is foundational to understanding God’s Perspective!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F21C2CD4-9A79-43E7-8B44-8CB2D3A003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28750"/>
            <a:ext cx="5715000" cy="4251648"/>
          </a:xfrm>
          <a:ln/>
        </p:spPr>
        <p:txBody>
          <a:bodyPr vert="horz" wrap="square" lIns="26785" tIns="26785" rIns="218576" bIns="26785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“Seek the Lord while He may be found, </a:t>
            </a:r>
          </a:p>
          <a:p>
            <a:pPr marL="0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upon him….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my ways are not your ways saith the LORD…”</a:t>
            </a:r>
          </a:p>
          <a:p>
            <a:pPr marL="0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Isaiah 55:6-8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8343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1:16-18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 him were all things created, that are in heaven, and that are in earth, visible and invisible,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whether they be thrones, or dominions,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principalities, or powers: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all things were created by him,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for him: 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synista’ō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Set and stay together.</a:t>
            </a:r>
          </a:p>
        </p:txBody>
      </p:sp>
      <p:pic>
        <p:nvPicPr>
          <p:cNvPr id="1026" name="Picture 2" descr="Image result for by him all things consist">
            <a:extLst>
              <a:ext uri="{FF2B5EF4-FFF2-40B4-BE49-F238E27FC236}">
                <a16:creationId xmlns:a16="http://schemas.microsoft.com/office/drawing/2014/main" id="{45BFCC81-76F6-4172-BE96-DEDB1C6CB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 b="8095"/>
          <a:stretch/>
        </p:blipFill>
        <p:spPr bwMode="auto">
          <a:xfrm>
            <a:off x="152400" y="61652"/>
            <a:ext cx="8921262" cy="45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1:18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is the head of the body, the church: who is the beginning,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firstborn from the dead;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 all things he might have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preeminence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</a:p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Prōteu’ō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Be </a:t>
            </a: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rank and influence!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 man can serve two masters”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6:24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8343" y="13335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There’s Ultimately only two “Kings”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B56C5-6F2D-4E43-A1FA-4C304BC8D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211857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A3B88-F78F-49ED-ADDF-8C30C25B362F}"/>
              </a:ext>
            </a:extLst>
          </p:cNvPr>
          <p:cNvSpPr txBox="1"/>
          <p:nvPr/>
        </p:nvSpPr>
        <p:spPr>
          <a:xfrm>
            <a:off x="381000" y="3902154"/>
            <a:ext cx="891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Georgia" panose="02040502050405020303" pitchFamily="18" charset="0"/>
              </a:rPr>
              <a:t>Who’s your “King”?</a:t>
            </a:r>
          </a:p>
        </p:txBody>
      </p:sp>
    </p:spTree>
    <p:extLst>
      <p:ext uri="{BB962C8B-B14F-4D97-AF65-F5344CB8AC3E}">
        <p14:creationId xmlns:p14="http://schemas.microsoft.com/office/powerpoint/2010/main" val="3164324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9050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Dimensions of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Basilei’a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A. Royalty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Realm: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egion, sphere or domain in </a:t>
            </a:r>
          </a:p>
          <a:p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which someone/thing </a:t>
            </a:r>
            <a:r>
              <a:rPr 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prevails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dominates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 ultimately only 2 “Realms”.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The Kingdom (Realm) of Darkness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Col. 1:13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 hath delivered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(rescued)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from the power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exousia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influence/control)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darkness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(obscurity)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9050"/>
            <a:ext cx="91440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The Kingdom (Realm) of Light   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Col. 1:13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 hath delivered us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the power of darkness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hath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translated us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metis’tēmi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Deposited) </a:t>
            </a:r>
            <a:endParaRPr lang="en-US" sz="4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 the kingdom of his dear Son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1800"/>
              </a:spcBef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whom we have redemption through his blood, even the forgiveness of sins:”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1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8343" y="13335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a)Paul described this as his calling to Agrippa:</a:t>
            </a:r>
          </a:p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26:16,18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 appeared to thee… for this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…to make thee a minister and a witness…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open their eyes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turn them from darkness to light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the power of Satan unto God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may receive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forgiveness of sins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inheritance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them which are sanctified by faith that is in me. “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5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905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Realm: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egion, sphere or domain in </a:t>
            </a:r>
          </a:p>
          <a:p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which someone/thing 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prevails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dominates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 ultimately only 2 “Realms”.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The Kingdom (Realm) of Light: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The Kingdom (Realm) of Darkness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Kingdom  “prevails”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 your life?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8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9050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“Thy Kingdom Come”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“Kingdom” βα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σιλεί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(Basilei’a) involves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 Royalty              B. Realm 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C.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Rules: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(Laws governing its citizens)  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set of explicit or understood regulations or principles governing conduct within a particular activity or sphere.”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Senate “Rules”  are an oxymoron!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3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905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Rule: “The Laws of the ‘Kingdom’”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Ultimately there’s 2 “Royals”,  2 “Realms”,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2 sets of “Rules.”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Rule of “self”.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21:25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those days there was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king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every man did that which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right in his own eyes.”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6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905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of “self”.  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“Self” rule is ultimately the rules of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   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3:5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“Your eyes shall be open, you shall be as gods,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knowing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good and evil.    </a:t>
            </a:r>
          </a:p>
        </p:txBody>
      </p:sp>
      <p:pic>
        <p:nvPicPr>
          <p:cNvPr id="1028" name="Picture 4" descr="Image result for satan tempting eve">
            <a:extLst>
              <a:ext uri="{FF2B5EF4-FFF2-40B4-BE49-F238E27FC236}">
                <a16:creationId xmlns:a16="http://schemas.microsoft.com/office/drawing/2014/main" id="{8752A231-CBAE-4095-A565-7F48EEE62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/>
          <a:stretch/>
        </p:blipFill>
        <p:spPr bwMode="auto">
          <a:xfrm>
            <a:off x="4267200" y="2495550"/>
            <a:ext cx="4800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506185-DD1B-42C7-8702-A8B1411CE711}"/>
              </a:ext>
            </a:extLst>
          </p:cNvPr>
          <p:cNvSpPr/>
          <p:nvPr/>
        </p:nvSpPr>
        <p:spPr>
          <a:xfrm>
            <a:off x="382422" y="2570371"/>
            <a:ext cx="363432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Knowing: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yada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Recognizing,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Determining,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Declaring)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296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86EDB545-1763-4E16-8747-78C6A1642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8658"/>
            <a:ext cx="8991600" cy="1496291"/>
          </a:xfrm>
          <a:ln/>
        </p:spPr>
        <p:txBody>
          <a:bodyPr vert="horz" wrap="square" lIns="0" tIns="0" rIns="81271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one of the most misunderstood,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F21C2CD4-9A79-43E7-8B44-8CB2D3A003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428750"/>
            <a:ext cx="5943600" cy="4251648"/>
          </a:xfrm>
          <a:ln/>
        </p:spPr>
        <p:txBody>
          <a:bodyPr vert="horz" wrap="square" lIns="26785" tIns="26785" rIns="218576" bIns="26785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alt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therefore “missed”</a:t>
            </a:r>
          </a:p>
          <a:p>
            <a:pPr marL="0" indent="0" algn="ctr">
              <a:buNone/>
            </a:pPr>
            <a:r>
              <a:rPr lang="en-US" alt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disciplines of  “Disciples”. 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4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9050"/>
            <a:ext cx="914400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“Self” rule is ultimately </a:t>
            </a:r>
            <a:r>
              <a:rPr lang="en-US" sz="3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-sighted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   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Pr. 14:12; 16:25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 is a way that seems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right unto a man,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end thereof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the ways of death”</a:t>
            </a:r>
          </a:p>
          <a:p>
            <a:pPr algn="ctr">
              <a:spcBef>
                <a:spcPts val="1800"/>
              </a:spcBef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7:13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“Wide is the gate and broad is the way that leads to destruction,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many there be which go thereat.”</a:t>
            </a:r>
            <a:endParaRPr lang="en-US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1905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9050"/>
            <a:ext cx="9144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Rule: Ultimately 2 sets of “Rules.”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God’s “rules”!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 6:46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call me Lord,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do not the things which I say?”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Are good for us.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 6:47-49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parable of the wise and foolish men!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difference?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8170EC-6FFE-48EF-B27B-7992A5CF1DDB}"/>
              </a:ext>
            </a:extLst>
          </p:cNvPr>
          <p:cNvSpPr/>
          <p:nvPr/>
        </p:nvSpPr>
        <p:spPr>
          <a:xfrm>
            <a:off x="76200" y="3804011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me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heareth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sayings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them” 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47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1905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DD2989-F0F2-4726-BFC8-181CA99395B1}"/>
              </a:ext>
            </a:extLst>
          </p:cNvPr>
          <p:cNvSpPr/>
          <p:nvPr/>
        </p:nvSpPr>
        <p:spPr>
          <a:xfrm>
            <a:off x="38100" y="0"/>
            <a:ext cx="90297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Deut. 10:12,13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 doth the LORD thy God require of thee, but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fear the LORD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God,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walk in all his ways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love him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serve the LORD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God with all thy heart and with all thy soul,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keep the commandments of the LORD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his statutes, which I command thee this day </a:t>
            </a:r>
          </a:p>
          <a:p>
            <a:pPr algn="ctr"/>
            <a:r>
              <a:rPr lang="en-US" sz="7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thy good!” </a:t>
            </a:r>
            <a:endParaRPr lang="en-US" sz="4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9050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God’s “rules”!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b) Related to the quality of our relationship.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14:15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you love me,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my commands”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Jn 5:2-3 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this we know that we love the children of God, when we love God, and keep his commandments.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is the love of God,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 keep his commandments: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his commandments are not grievous.”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barys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a heavy burden.</a:t>
            </a:r>
          </a:p>
        </p:txBody>
      </p:sp>
    </p:spTree>
    <p:extLst>
      <p:ext uri="{BB962C8B-B14F-4D97-AF65-F5344CB8AC3E}">
        <p14:creationId xmlns:p14="http://schemas.microsoft.com/office/powerpoint/2010/main" val="42725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9050"/>
            <a:ext cx="91440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God’s “rules”!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a) Good for us.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b) Related to the quality of our relationship.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c) Related to our calling. Titus 2:14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“Christ…gave himself for us, that he might redeem us from all iniquity, and purify unto himself a peculiar people,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zealous of good works.”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9050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God’s “rules”!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c) Related to our calling. Eph. 2:10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we are his workmanship,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created in Christ Jesus unto good works,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ergon: practical, beneficial effort.)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God hath before ordained that we should walk in them.”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2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9050"/>
            <a:ext cx="91440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 24:15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“choose this day who ye will serve.”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ultimately a choice between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“Royals”  (Satan or Christ)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“Realms”  (Darkness or Light)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“Rules”  (Your own or Christ’s)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Not to choose, is to choose!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9FFA80-A3CF-442C-96B9-02C129204AD6}"/>
              </a:ext>
            </a:extLst>
          </p:cNvPr>
          <p:cNvSpPr/>
          <p:nvPr/>
        </p:nvSpPr>
        <p:spPr>
          <a:xfrm>
            <a:off x="8343" y="3867150"/>
            <a:ext cx="90594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Lk 11:23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that is not with me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against me: 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he that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gathereth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with me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scattereth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b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8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6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905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spend their lives torn between two “kingdoms”.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Phil. 3:18,19  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walk…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end is destruction,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(Waste)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god is their belly,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(Wrong Royal) 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glory is their shame,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(Wrong Realm)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mind earthly things.”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(Wrong Rules)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1:8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double minded man…”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6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905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For those who choose wisely</a:t>
            </a:r>
            <a:r>
              <a:rPr lang="en-US" sz="3600" b="1" dirty="0"/>
              <a:t>:</a:t>
            </a:r>
          </a:p>
          <a:p>
            <a:pPr algn="ctr"/>
            <a:r>
              <a:rPr lang="en-US" sz="3600" b="1" dirty="0"/>
              <a:t>Ph 3:20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“our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conversation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in heaven;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polit’euma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Citizenship, community!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whence also we look for the Savior, the Lord Jesus Christ”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8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9050"/>
            <a:ext cx="9144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told the parable of Luke 19:11-27 because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thought that the kingdom of God should immediately appear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said, A certain nobleman went into a far country to receive for himself a kingdom,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called his servants, and delivered them ten pounds, and said,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Occupy till I come.”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ACFEE8-F374-4E0B-ADAB-973EE1D42BAB}"/>
              </a:ext>
            </a:extLst>
          </p:cNvPr>
          <p:cNvSpPr/>
          <p:nvPr/>
        </p:nvSpPr>
        <p:spPr>
          <a:xfrm>
            <a:off x="3736320" y="1966108"/>
            <a:ext cx="47131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to return!</a:t>
            </a:r>
            <a:r>
              <a:rPr lang="en-US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81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A picture containing tree, outdoor, man&#10;&#10;Description generated with very high confidence">
            <a:extLst>
              <a:ext uri="{FF2B5EF4-FFF2-40B4-BE49-F238E27FC236}">
                <a16:creationId xmlns:a16="http://schemas.microsoft.com/office/drawing/2014/main" id="{FA35125D-E6A6-4BB6-B64D-07CE3D853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828649-6B40-404D-A3DF-935A3527A269}"/>
              </a:ext>
            </a:extLst>
          </p:cNvPr>
          <p:cNvSpPr/>
          <p:nvPr/>
        </p:nvSpPr>
        <p:spPr>
          <a:xfrm>
            <a:off x="0" y="3943349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Lord, teach us to pray.”</a:t>
            </a:r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D6C4-C540-4687-86DD-14F8F88853A2}"/>
              </a:ext>
            </a:extLst>
          </p:cNvPr>
          <p:cNvSpPr txBox="1"/>
          <p:nvPr/>
        </p:nvSpPr>
        <p:spPr>
          <a:xfrm>
            <a:off x="76200" y="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 he was praying in a certain place, when he ceased…his disciples said…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AC64-A42D-4D2C-A60B-6D875ADE6106}"/>
              </a:ext>
            </a:extLst>
          </p:cNvPr>
          <p:cNvSpPr/>
          <p:nvPr/>
        </p:nvSpPr>
        <p:spPr>
          <a:xfrm>
            <a:off x="7744424" y="4714935"/>
            <a:ext cx="132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Luke 11:1-4 </a:t>
            </a:r>
          </a:p>
        </p:txBody>
      </p:sp>
    </p:spTree>
    <p:extLst>
      <p:ext uri="{BB962C8B-B14F-4D97-AF65-F5344CB8AC3E}">
        <p14:creationId xmlns:p14="http://schemas.microsoft.com/office/powerpoint/2010/main" val="34777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-1905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905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“Occupy 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till I come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l-GR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Πραγματεύομαι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pragmateu’omai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“Busy yourselves with Trade!”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7D1381-7755-4086-BE6B-54731B2B6D7C}"/>
              </a:ext>
            </a:extLst>
          </p:cNvPr>
          <p:cNvSpPr/>
          <p:nvPr/>
        </p:nvSpPr>
        <p:spPr>
          <a:xfrm>
            <a:off x="228600" y="2529697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What are you “trading”</a:t>
            </a:r>
          </a:p>
          <a:p>
            <a:pPr algn="ctr"/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to prepare for</a:t>
            </a:r>
          </a:p>
          <a:p>
            <a:pPr algn="ctr"/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the Kingdom of God?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19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8" y="-18468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1A267F-17F1-434E-AB4D-6D56B27ABB83}"/>
              </a:ext>
            </a:extLst>
          </p:cNvPr>
          <p:cNvSpPr/>
          <p:nvPr/>
        </p:nvSpPr>
        <p:spPr>
          <a:xfrm>
            <a:off x="3516212" y="133350"/>
            <a:ext cx="566831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times Jesus asked Peter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lovest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thou me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these?“</a:t>
            </a:r>
            <a:b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21:15,16,17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 result for lovest thou me more than these">
            <a:extLst>
              <a:ext uri="{FF2B5EF4-FFF2-40B4-BE49-F238E27FC236}">
                <a16:creationId xmlns:a16="http://schemas.microsoft.com/office/drawing/2014/main" id="{88C57430-A8D9-4B0D-A3E9-BAB652450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20068"/>
            <a:ext cx="3486150" cy="5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DEF77C-B3C3-459B-80FC-2355C46B0597}"/>
              </a:ext>
            </a:extLst>
          </p:cNvPr>
          <p:cNvSpPr/>
          <p:nvPr/>
        </p:nvSpPr>
        <p:spPr>
          <a:xfrm>
            <a:off x="111796" y="-95250"/>
            <a:ext cx="90322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Occupy till I come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What are you “trading”</a:t>
            </a:r>
          </a:p>
          <a:p>
            <a:pPr algn="ctr"/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to prepare for</a:t>
            </a:r>
          </a:p>
          <a:p>
            <a:pPr algn="ctr"/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the Kingdom of God?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0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95350"/>
            <a:ext cx="8217806" cy="4648200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AutoNum type="arabicPeriod"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“Our Father”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Based on a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Relationship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“which art In heaven”: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Based on an 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Eternal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Perspective.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B1607A-07F4-4F2F-92F5-C9226CF1F274}"/>
              </a:ext>
            </a:extLst>
          </p:cNvPr>
          <p:cNvSpPr/>
          <p:nvPr/>
        </p:nvSpPr>
        <p:spPr>
          <a:xfrm>
            <a:off x="838200" y="-11847"/>
            <a:ext cx="8217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 6:9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this manner pray:”</a:t>
            </a:r>
            <a:endParaRPr lang="en-US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19150"/>
            <a:ext cx="8199120" cy="4648200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spcBef>
                <a:spcPts val="0"/>
              </a:spcBef>
              <a:buAutoNum type="arabicPeriod" startAt="3"/>
            </a:pP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“Hallowed by thy name”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an awareness that’s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awe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ful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”!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(filled with Awe)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9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hagiaz’ō</a:t>
            </a:r>
            <a:r>
              <a:rPr lang="en-US" sz="3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Sanctified, Venerated, Holy.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something to be avoided,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but anticipated!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troubling,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Transforming!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40A94C-AB28-46DE-A903-A997C27BC29A}"/>
              </a:ext>
            </a:extLst>
          </p:cNvPr>
          <p:cNvSpPr/>
          <p:nvPr/>
        </p:nvSpPr>
        <p:spPr>
          <a:xfrm>
            <a:off x="805161" y="65354"/>
            <a:ext cx="80666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 6:9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this manner pray:”</a:t>
            </a:r>
            <a:endParaRPr lang="en-US" sz="5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880" y="742950"/>
            <a:ext cx="8199120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5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“Thy Kingdom Come”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are 3 basic dimensions for a “Kingdom” </a:t>
            </a:r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Basilei’a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Royalty, Realm, Rule(s)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Without each of these you end up with chaos and confusion. 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40A94C-AB28-46DE-A903-A997C27BC29A}"/>
              </a:ext>
            </a:extLst>
          </p:cNvPr>
          <p:cNvSpPr/>
          <p:nvPr/>
        </p:nvSpPr>
        <p:spPr>
          <a:xfrm>
            <a:off x="805161" y="65354"/>
            <a:ext cx="80666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 6:9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this manner pray:”</a:t>
            </a:r>
            <a:endParaRPr lang="en-US" sz="5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1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8343" y="133350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Dimensions of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Basilei’a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(Kingdom)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Royalty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basileus’: Sovereign King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bas’is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 of power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There’s Ultimately only 2 “Kings”: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Satan: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natural (default) choice!          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(1 Cor. 2:14; Eph. 2:1-7)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prince of this world”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(Jn 12:41; 14:30; 16:11)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79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8343" y="133350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Satan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b)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god of this world”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(2Cor 4:4)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c)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prince of the power of the air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the spirit that now worketh in the children of disobedience:”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(Eph 2:2)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8343" y="133350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Jesus, who is the: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a)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Great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King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Ps. 95:3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“the LORD is 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a great King above all gods.”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b) 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Glorious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King.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Ps. 24:10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“The Lord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of hosts, he is the King of glory.”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c)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Gracious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King.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Heb. 4:16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“Let us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come boldly unto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throne of Grace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d)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“The King of Kings”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Rev. 19:16</a:t>
            </a:r>
          </a:p>
        </p:txBody>
      </p:sp>
    </p:spTree>
    <p:extLst>
      <p:ext uri="{BB962C8B-B14F-4D97-AF65-F5344CB8AC3E}">
        <p14:creationId xmlns:p14="http://schemas.microsoft.com/office/powerpoint/2010/main" val="7904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1742</Words>
  <Application>Microsoft Office PowerPoint</Application>
  <PresentationFormat>On-screen Show (16:9)</PresentationFormat>
  <Paragraphs>193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1_Default Design</vt:lpstr>
      <vt:lpstr>Prayer is foundational to understanding God’s Perspective!</vt:lpstr>
      <vt:lpstr>It’s one of the most misunderstood,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 is foundational to understanding God’s Perspective!</dc:title>
  <dc:creator>Keith Peters</dc:creator>
  <cp:lastModifiedBy>Keith Peters</cp:lastModifiedBy>
  <cp:revision>57</cp:revision>
  <dcterms:created xsi:type="dcterms:W3CDTF">2018-09-25T12:46:26Z</dcterms:created>
  <dcterms:modified xsi:type="dcterms:W3CDTF">2018-09-30T14:22:00Z</dcterms:modified>
</cp:coreProperties>
</file>