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370" r:id="rId5"/>
    <p:sldId id="480" r:id="rId6"/>
    <p:sldId id="479" r:id="rId7"/>
    <p:sldId id="482" r:id="rId8"/>
    <p:sldId id="481" r:id="rId9"/>
    <p:sldId id="484" r:id="rId10"/>
    <p:sldId id="486" r:id="rId11"/>
    <p:sldId id="514" r:id="rId12"/>
    <p:sldId id="507" r:id="rId13"/>
    <p:sldId id="485" r:id="rId14"/>
    <p:sldId id="508" r:id="rId15"/>
    <p:sldId id="506" r:id="rId16"/>
    <p:sldId id="510" r:id="rId17"/>
    <p:sldId id="509" r:id="rId18"/>
    <p:sldId id="488" r:id="rId19"/>
    <p:sldId id="489" r:id="rId20"/>
    <p:sldId id="491" r:id="rId21"/>
    <p:sldId id="490" r:id="rId22"/>
    <p:sldId id="492" r:id="rId23"/>
    <p:sldId id="493" r:id="rId24"/>
    <p:sldId id="495" r:id="rId25"/>
    <p:sldId id="497" r:id="rId26"/>
    <p:sldId id="498" r:id="rId27"/>
    <p:sldId id="499" r:id="rId28"/>
    <p:sldId id="500" r:id="rId29"/>
    <p:sldId id="494" r:id="rId30"/>
    <p:sldId id="503" r:id="rId31"/>
    <p:sldId id="502" r:id="rId32"/>
    <p:sldId id="511" r:id="rId33"/>
    <p:sldId id="516" r:id="rId34"/>
    <p:sldId id="504" r:id="rId35"/>
    <p:sldId id="512" r:id="rId36"/>
    <p:sldId id="515" r:id="rId37"/>
    <p:sldId id="501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99"/>
    <a:srgbClr val="D8E3F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47CD3-2003-4C1D-88AE-F21CD7F5F697}" v="2347" dt="2024-12-04T21:15:42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4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A6DB39-EA7C-456D-4669-08DC6D5F9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3403-9812-9A1D-701E-82AB4EB71C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A82543-33A2-4E90-AE63-E7B5BF656CE1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312440-9F4B-54E5-9B84-865DC5714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E706C0-7EB3-A2C4-3094-CBF1BB199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726B9-9462-3757-52C0-5C1AB94AD1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CF578-3BE4-2507-0E74-980A6F2EF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63CEE1-3A77-401B-81CA-613B2A9108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5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6D07C-F1AD-B944-AC54-125D04770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F505A-79B8-5117-FB0A-8E1DE9052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703DE-6115-3EDA-C079-F43327FF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39236-D5E2-0455-BECA-E31CAF9FA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28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A3101-1478-529B-1F1D-87A09D74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DE6999-DE1C-5B07-6101-A387CB7E7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3C65C-C230-125B-7FB7-049425711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31F0B-1A08-A6D5-AEAE-2E6C6663D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568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C97C-6C9E-4506-2E0E-C68B097AC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DFA49-AB5E-AAA9-DB48-614C41CDF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92366-1928-0603-4B98-0D13752D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0395-1A71-3069-F36C-3D4893346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2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12271-ABD4-6693-7289-40F8571A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96A37-6C5A-F761-A400-0A075FC56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4BF8A-C0CD-8031-4836-02CC4CC3B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54257-0D58-86A7-A807-70E59AA44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9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894D-E0F0-E295-B8A3-FF2B9FBA1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C0EFA-B420-703E-741B-4DA3AA724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81831-3ABE-695B-4033-220A5C7BE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5BBA9-BB82-DB32-D5C7-1F7293036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15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C27F-721F-4C3F-27C0-87C7520ED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69611-007E-FFDF-915E-4974CEE8B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160FD-B043-0AAF-34D0-D335BF28A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1976D-4A9A-288B-178A-3C707A218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39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C9996-C9CC-B28B-F68F-D315FB34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3225C-2DA7-A517-B331-A54C13108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EC6E5-95F6-743C-E154-794A55C12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6FD1F-95B0-5328-055E-5DA7ECC10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480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581B0-3600-D4A9-671A-C489A0D7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EA1FC-5C6D-AC6C-9AA8-5EF23DABE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F6602-B5C8-ED0A-6713-A5A58DEC9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CAB6A-7D8D-7FDD-24C0-C02FC80A8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282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74F1C-F6D5-E17D-5B39-444687DD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CBE1F-CE96-0469-7A53-86E51C0F5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F5DC4-88E8-A7F5-9241-E30CE7A06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EC2C9-C7BA-933E-4AFF-F7B3E7344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553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AEC93-D804-0482-1101-19271165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8CE08-D235-8498-6D19-0DE06C8B0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2B1FB-8C53-E174-0EE3-20CB1980A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6B41F-0704-6AA5-1CFF-CE3DCBF0B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5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6353C-AB2A-102C-4C5A-8B105F3A2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D9DFF-2951-D9CA-263D-30CD2DF46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0C94C-C1E2-89F7-4293-AFFA16AB0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70B17-F3EA-DD91-12D0-29A54DA50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1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D5FA2-7A68-9ECF-0199-ED520C3AC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69091-8702-CCB2-53C7-C87CF5B1D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71A2E-F037-0D92-0FC0-23BED58EF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453D-BE45-2D0A-3569-919DB36CB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21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5DA1-093E-5AD6-84F0-235286D3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AC7C1-BA8B-0E1E-B0E4-ED3752F31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FBDEE-DCF4-1D21-931F-BD36DEFF8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2DC8A-3C34-46BB-6BCF-6D6C32D24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415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2CC73-254C-7279-C945-60801B2DD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0C938-5910-F397-5692-BE3B2B86F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BA4DE-94FA-5A61-2175-0AC9EAFB5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9EE3C-78DC-7EE2-9EA9-FE7C62B97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73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11F0-F713-A39B-1FFA-1F007A5C3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F68432-E391-E11D-927F-8E90FA764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3D7F7-E09B-DBF7-7EDB-DF7032BC0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03146-E7D1-A47F-D00F-DF9400884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62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4A23-4133-D2ED-953E-1CB2B2635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F0242-845A-B3DD-F923-CB2CF8EC5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25F11-288A-78FD-D6E7-F49511CB9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8E428-A147-0941-8449-671F6A817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227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87F31-A190-6223-8F01-3F8C1B3AE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B6B94-5770-1868-BBDF-ECC54DE8D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E5503-7B01-F6CA-3004-043FA2611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D55FE-6AC0-A724-C23E-FFE612A30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03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BA5B5-C99F-9767-42BD-409773E2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9030D-6A5B-38A1-D52B-01E483F72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A30843-2E44-0102-5BAA-D8E88B3AE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8608A-8D83-EBF5-618E-5D89999E2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B1FC-E75E-72D8-3FE9-845163E41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7F5E1-8785-BD43-4051-56356888B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2DE81-9E29-3381-627D-114A2E22D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05FEF-B28B-15CB-BD80-73C28E9BD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98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8F80C-F9DF-F1DE-EF18-274869280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BABC2-F044-7508-6469-C77A6A3D7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721F5-D8B6-B6A7-6DF0-DFCD3D602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037EC-0F03-D231-B6FC-AC93011A6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194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1961F-CBF8-C318-E6C2-342DD041D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E93FC-AE86-7028-88C3-A9A12ADF5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66754-EF6B-E30C-1E0C-44C1FFC61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EC28D-E472-FD22-F5F0-6E514C5C9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1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AA23F-43B3-A466-2E1E-00374DEE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2A92E-4653-F575-2358-43D387722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99EF0-23F1-672E-2507-6AA097CA5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93E7F-8753-C63F-AC2C-10B7A9662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30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65AC0-29D5-2E3D-7211-1BA5C7B2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FD004-AC8A-BE98-8D8E-F6809CB06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86621-D738-5ECE-DC52-4BA996D58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4C858-78DB-71E0-9604-297D5602C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4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00F4-22A5-6292-19BE-629EDF5D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3EF5BB-9C70-0E05-8453-0A75FB9DB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423B7-7E8A-C8A6-A4E7-6B5885442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D9BD-515E-E624-0072-1DF2EE3A5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84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17BA2-3809-7BA3-4CE8-FFCA56650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D6B48-5ABC-3C93-1259-C2DE4E2E2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E1C41-FEFB-7E05-6DF5-5E7569F28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ACE70-62A9-6D66-9AA7-FACAD71AE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61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1D443-4208-9FD1-678A-A06F03FA0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9F834-AD17-5EEC-5E4E-9E885CA9E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B639B-A2EC-80A5-399E-F1CA7EDA7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67CF-3558-CB39-CAFE-6B549A962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421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8B06A-C58A-4CC6-BDB4-4E6FF3B0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3C2D04-3356-AB06-E84E-58B2FC7BC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9156A-251E-33D1-C439-5A0AFB380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7EA73-8DBD-0CB5-7016-94FB475DD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1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4947F-0D6E-76BA-4B61-B2D79795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835C9-9897-03BC-E258-EE955B89E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96245-6246-97AB-9638-18D812921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BF2A5-7B55-62F7-BA58-C0BCB017E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3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1B8FF-AC40-D8C1-D2BC-B83C7E26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E2B81-AD5F-8F9D-CAC3-BBE8946FD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D8DA5-6873-174B-94BF-0CCFC25F4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E3AA0-E9A8-D325-BF30-9C7F8A22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32E2A-D2F8-5EC4-0E38-808410696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D998C-5FB6-00A3-950C-7A88EE097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CC175-1BC7-9D70-6594-4BDA937E9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49334-851D-7469-8023-18F6CA0B2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4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1E7C-406F-E3F0-E45A-D2523BFA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B692A-10F8-32EC-E6F8-B956B4F29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09FF70-A236-CC35-4EE8-30F5C7699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311D-4659-8940-088F-2F5250F30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9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03374-F968-66C5-8592-DDD02744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03589-CA7F-3820-6C81-ED65018F6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A6011-B16F-0121-B305-419ACFAAD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2432-B6C4-AE5F-D649-57427F525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2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8E0EA-300B-D351-FCF7-67CB44335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78790-C403-CF82-35C8-4E55D69D5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8E0B9-A562-91A3-6EE8-79EB3033F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E799D-79CC-9727-25FE-70053A339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2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2E5CA-FFE0-F6A5-ED0D-782C0B52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B5EB-8001-429B-918C-7E9225D9738E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1456-9653-93BC-66F9-DFF795A4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A488E-901A-0199-D5B7-46E0D432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537C-69D9-42EC-852C-FF287B8C7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08DCF73-C439-95AF-889E-452EB6B131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BDD89A-C654-D746-87E3-95AF251B8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52B7A-07B2-B9A7-4DB5-672798017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4EFD3-6CAB-4938-8B1A-E20F8EE11F5E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13EB7-20E6-3ADE-3FD3-F80F8259C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7734-B4A7-8F09-6FAC-4034DD7A3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16E432-694E-4A3D-B815-6BCE3066AB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st in the Lord With All Your Heart Wall Art Sign Canvas Print, Bible  Verse Wall Art - Christ Follower Life">
            <a:extLst>
              <a:ext uri="{FF2B5EF4-FFF2-40B4-BE49-F238E27FC236}">
                <a16:creationId xmlns:a16="http://schemas.microsoft.com/office/drawing/2014/main" id="{54E2EF9B-E795-3E68-673E-3DF48950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18246" r="1473" b="1957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9E107-4AC0-32D7-2F88-DC7F5E0C0F1F}"/>
              </a:ext>
            </a:extLst>
          </p:cNvPr>
          <p:cNvSpPr txBox="1"/>
          <p:nvPr/>
        </p:nvSpPr>
        <p:spPr>
          <a:xfrm>
            <a:off x="6312259" y="5700721"/>
            <a:ext cx="6094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Cond" panose="020F0502020204030204" pitchFamily="18" charset="0"/>
                <a:ea typeface="+mn-ea"/>
                <a:cs typeface="Times New Roman" panose="02020603050405020304" pitchFamily="18" charset="0"/>
              </a:rPr>
              <a:t>The Trust Test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5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1871A-1351-F3D5-026C-60E0B8A3B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5C6CC4-FB4F-BC44-79E0-CC494F77D136}"/>
              </a:ext>
            </a:extLst>
          </p:cNvPr>
          <p:cNvSpPr txBox="1"/>
          <p:nvPr/>
        </p:nvSpPr>
        <p:spPr>
          <a:xfrm>
            <a:off x="93930" y="0"/>
            <a:ext cx="1200414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Biblical Synonyms of surrender: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Yield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(204x) (stop Fighting) Ro 6:13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can stop fighting and still not: 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Submit. (148x) James 4:7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to God.”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Hypotassō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line up under, arrange.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acknowledges God’s authority/right.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Luke 14:33)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it doesn’t mean we always follow Him!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7073C-9A4B-E79B-DC6C-747195FF4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26C15F-4CE1-5F99-0CB1-085E5D779A6B}"/>
              </a:ext>
            </a:extLst>
          </p:cNvPr>
          <p:cNvSpPr txBox="1"/>
          <p:nvPr/>
        </p:nvSpPr>
        <p:spPr>
          <a:xfrm>
            <a:off x="93930" y="0"/>
            <a:ext cx="1200414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Biblical Synonyms of Surrender: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Yield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(204x) (stop Fighting) Ro 6:13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Submit. (148x) Acknowledge authority.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Obey.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(615x) Cooperate, conform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Acts 5:29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“We ought to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obey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God rather than men.” </a:t>
            </a:r>
          </a:p>
          <a:p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Peitharche’ō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 persuaded by authority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5:9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became the author of eternal salvation unto all them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obey him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;” </a:t>
            </a:r>
          </a:p>
          <a:p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Hypakou’ō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subordinate, conform</a:t>
            </a:r>
          </a:p>
          <a:p>
            <a:endParaRPr lang="en-US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E757E-A1D6-662A-9537-C33432D82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948D4-08C6-B523-BED5-57088F1F7F74}"/>
              </a:ext>
            </a:extLst>
          </p:cNvPr>
          <p:cNvSpPr txBox="1"/>
          <p:nvPr/>
        </p:nvSpPr>
        <p:spPr>
          <a:xfrm>
            <a:off x="93930" y="0"/>
            <a:ext cx="120041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Surrender = to Yield, Submit, Cooperate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try to negotiate a conditional surrender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they maintain certain rights.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If Jesus isn’t Lord of all, 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E1F03-5984-80AD-AEFB-C938D3A9E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92" y="2786720"/>
            <a:ext cx="5423452" cy="4067589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168764-D27E-AFA6-3B73-F6EFC08987EE}"/>
              </a:ext>
            </a:extLst>
          </p:cNvPr>
          <p:cNvSpPr txBox="1"/>
          <p:nvPr/>
        </p:nvSpPr>
        <p:spPr>
          <a:xfrm>
            <a:off x="-62854" y="2786720"/>
            <a:ext cx="70574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6:46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call ye me, Lord, Lord,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(Kyrios: supreme authority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 not the things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 say?”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20:3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6556A-99E6-2D5D-9A4D-4031410196CC}"/>
              </a:ext>
            </a:extLst>
          </p:cNvPr>
          <p:cNvSpPr txBox="1"/>
          <p:nvPr/>
        </p:nvSpPr>
        <p:spPr>
          <a:xfrm>
            <a:off x="6834592" y="2027728"/>
            <a:ext cx="6222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isn’t Lord at All!</a:t>
            </a:r>
          </a:p>
        </p:txBody>
      </p:sp>
    </p:spTree>
    <p:extLst>
      <p:ext uri="{BB962C8B-B14F-4D97-AF65-F5344CB8AC3E}">
        <p14:creationId xmlns:p14="http://schemas.microsoft.com/office/powerpoint/2010/main" val="14432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FA649-94D5-FBA9-A76E-C5FB3C76A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C79A19-F1FA-CE61-AD53-27C20411970C}"/>
              </a:ext>
            </a:extLst>
          </p:cNvPr>
          <p:cNvSpPr txBox="1"/>
          <p:nvPr/>
        </p:nvSpPr>
        <p:spPr>
          <a:xfrm>
            <a:off x="0" y="0"/>
            <a:ext cx="12350338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closes Luke 6 with the parable of the wise and foolish man.  Vs 47-49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“whosever …heareth my sayings and doeth them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like a (wise) man…that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digged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deep…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he that heareth,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doeth not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is like a man that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a foundation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built an house upon the earth;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which the stream did beat vehemently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immediately it fell;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ruin of that house was great.”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68278-DB10-D8EA-BE2C-B9C661541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DF50C4-DAB1-422A-37B0-A85F31703D3A}"/>
              </a:ext>
            </a:extLst>
          </p:cNvPr>
          <p:cNvSpPr txBox="1"/>
          <p:nvPr/>
        </p:nvSpPr>
        <p:spPr>
          <a:xfrm>
            <a:off x="93930" y="0"/>
            <a:ext cx="1200414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Surrender. 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Surrender = to Yield, Submit, Cooperate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want a conditional surrender.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God doesn’t call us to a conditional surrender 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but to a “living sacrifice”!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12:1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living sacrifice,</a:t>
            </a:r>
          </a:p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and acceptable unto God,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your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reasonable service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</a:p>
          <a:p>
            <a:pPr algn="ctr"/>
            <a:r>
              <a:rPr lang="en-US" sz="4800" b="1" i="1" dirty="0">
                <a:solidFill>
                  <a:srgbClr val="0033CC"/>
                </a:solidFill>
                <a:latin typeface="Gentium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  <a:cs typeface="Times New Roman" panose="02020603050405020304" pitchFamily="18" charset="0"/>
              </a:rPr>
              <a:t>logikos</a:t>
            </a:r>
            <a:r>
              <a:rPr 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latreia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: logical act of worship</a:t>
            </a:r>
            <a:br>
              <a:rPr lang="en-US" sz="4800" b="1" dirty="0">
                <a:solidFill>
                  <a:srgbClr val="0033CC"/>
                </a:solidFill>
              </a:rPr>
            </a:br>
            <a:endParaRPr lang="en-US" sz="4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C08A0-BFD3-48A5-E5A1-53CBFC996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575B03-B78E-928E-22F3-FF9E27ED822C}"/>
              </a:ext>
            </a:extLst>
          </p:cNvPr>
          <p:cNvSpPr txBox="1"/>
          <p:nvPr/>
        </p:nvSpPr>
        <p:spPr>
          <a:xfrm>
            <a:off x="93930" y="0"/>
            <a:ext cx="1200414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Jesus used the cross as an illustration of this.   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The Cross is mentioned 27 times in NT. 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16 Times for Jesus,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“If any man will come after me, let him deny himself,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 up his cross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follow me.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whosoever will save his life shall lose it: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whosoever will lose his life for my sake shall find it.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what is a man profited, if he gain the whole world, and lose his own soul?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what shall a man give in exchange for his soul?”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AD8B0-F01A-F71E-19EB-FB0DC02B656A}"/>
              </a:ext>
            </a:extLst>
          </p:cNvPr>
          <p:cNvSpPr txBox="1"/>
          <p:nvPr/>
        </p:nvSpPr>
        <p:spPr>
          <a:xfrm>
            <a:off x="5201392" y="1301575"/>
            <a:ext cx="6650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times for us.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16:24-26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3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B1FF4-721A-CF4E-3A17-12AB2566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180B1C-E0F3-7C76-94CF-73C2F27C9CA2}"/>
              </a:ext>
            </a:extLst>
          </p:cNvPr>
          <p:cNvSpPr txBox="1"/>
          <p:nvPr/>
        </p:nvSpPr>
        <p:spPr>
          <a:xfrm>
            <a:off x="93930" y="-110431"/>
            <a:ext cx="12004140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  Jesus used the cross as an illustration of this.   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What’s actually being “crucified?”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6:38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came down from heaven, not to do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mine own will, 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2:20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crucified with Christ: nevertheless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live; yet not I, but Christ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me: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life which I now live in the flesh I live by the faith of the Son of God, who loved me,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gave himself for me.”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A563A-F978-175A-9E9E-010D7B4106C0}"/>
              </a:ext>
            </a:extLst>
          </p:cNvPr>
          <p:cNvSpPr txBox="1"/>
          <p:nvPr/>
        </p:nvSpPr>
        <p:spPr>
          <a:xfrm>
            <a:off x="8752198" y="476957"/>
            <a:ext cx="6691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 Will! </a:t>
            </a:r>
            <a:endParaRPr lang="en-US" sz="28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9B136-1C28-7B97-DD31-A6D2ABFA0482}"/>
              </a:ext>
            </a:extLst>
          </p:cNvPr>
          <p:cNvSpPr txBox="1"/>
          <p:nvPr/>
        </p:nvSpPr>
        <p:spPr>
          <a:xfrm>
            <a:off x="4159332" y="1895342"/>
            <a:ext cx="777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the will of him that sent me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7093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994D5-DA0A-A67C-E957-00C53E20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6A41BD-863F-1AC7-6939-C7804F610A49}"/>
              </a:ext>
            </a:extLst>
          </p:cNvPr>
          <p:cNvSpPr txBox="1"/>
          <p:nvPr/>
        </p:nvSpPr>
        <p:spPr>
          <a:xfrm>
            <a:off x="100013" y="128589"/>
            <a:ext cx="1209198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every Christian's heart there is a cross and a throne,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Christian is on the throne</a:t>
            </a:r>
          </a:p>
          <a:p>
            <a:pPr marL="0" marR="0"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he puts himself on the cross; </a:t>
            </a:r>
          </a:p>
          <a:p>
            <a:pPr marL="0" marR="0" algn="ctr"/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he refuses the cross, he remains on the throne. Perhaps this is at the bottom of the backsliding and worldliness among gospel believers today. </a:t>
            </a:r>
          </a:p>
          <a:p>
            <a:pPr marL="0" marR="0" algn="ctr"/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want to be saved, </a:t>
            </a:r>
          </a:p>
          <a:p>
            <a:pPr marL="0" marR="0" algn="ctr"/>
            <a:r>
              <a:rPr lang="en-US" sz="4800" b="1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we insist that Christ do all the dying.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A39EF-3F59-F778-9869-0ACFB4F33678}"/>
              </a:ext>
            </a:extLst>
          </p:cNvPr>
          <p:cNvSpPr txBox="1"/>
          <p:nvPr/>
        </p:nvSpPr>
        <p:spPr>
          <a:xfrm>
            <a:off x="505454" y="5288340"/>
            <a:ext cx="11181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cross for us, no dethronement,</a:t>
            </a:r>
          </a:p>
          <a:p>
            <a:pPr algn="ctr"/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dying.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127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7DE3D-EAC0-415B-8EC7-D0CE7852C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556AB2-CDEF-FA84-EB50-D7DB795933FF}"/>
              </a:ext>
            </a:extLst>
          </p:cNvPr>
          <p:cNvSpPr txBox="1"/>
          <p:nvPr/>
        </p:nvSpPr>
        <p:spPr>
          <a:xfrm>
            <a:off x="100013" y="128589"/>
            <a:ext cx="120919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5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remain king within our little kingdom of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Mansoul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wear our tinsel crown with all the pride of a Caesar;</a:t>
            </a:r>
          </a:p>
          <a:p>
            <a:pPr marL="0" marR="0"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822E2C-D7B6-B373-DF6A-8DD05202D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/>
          <a:stretch/>
        </p:blipFill>
        <p:spPr bwMode="auto">
          <a:xfrm>
            <a:off x="8672683" y="3441681"/>
            <a:ext cx="3419304" cy="34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DA7648-D364-B65E-B7D4-380E2CFA89D9}"/>
              </a:ext>
            </a:extLst>
          </p:cNvPr>
          <p:cNvSpPr txBox="1"/>
          <p:nvPr/>
        </p:nvSpPr>
        <p:spPr>
          <a:xfrm>
            <a:off x="-133350" y="2690632"/>
            <a:ext cx="88060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we doom ourselves to shadows and weakness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spiritual sterility.”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W. Tozer (1897-1963)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FFF03-4413-99E2-6E71-5A05DB002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B769E4-352C-83DD-FF48-D94CB464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" y="0"/>
            <a:ext cx="12187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7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0CE7D-6F1B-4129-A190-FBC1C253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40C210-63F6-60C3-E435-49ABDF6C9ACC}"/>
              </a:ext>
            </a:extLst>
          </p:cNvPr>
          <p:cNvSpPr txBox="1"/>
          <p:nvPr/>
        </p:nvSpPr>
        <p:spPr>
          <a:xfrm>
            <a:off x="141825" y="105013"/>
            <a:ext cx="121105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Georgia Pro Cond" panose="020F0502020204030204" pitchFamily="18" charset="0"/>
                <a:cs typeface="Times New Roman" panose="02020603050405020304" pitchFamily="18" charset="0"/>
              </a:rPr>
              <a:t>The Trust Test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Proverbs 3:5-10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T: Take Personal Inventory.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3:5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lean not unto thine own understanding.”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B46BA3-4386-B79C-001C-5026D5AE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789" b="21498"/>
          <a:stretch/>
        </p:blipFill>
        <p:spPr>
          <a:xfrm>
            <a:off x="7210424" y="3316429"/>
            <a:ext cx="4912555" cy="361331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B630C-5DCF-AC23-A8B0-0FEECAC7B5B9}"/>
              </a:ext>
            </a:extLst>
          </p:cNvPr>
          <p:cNvSpPr txBox="1"/>
          <p:nvPr/>
        </p:nvSpPr>
        <p:spPr>
          <a:xfrm>
            <a:off x="69021" y="3352801"/>
            <a:ext cx="7141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trusting Jesus: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your Savior?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your Lord?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7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E9299-F95F-F73F-92E1-76AC4788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BFC60-C02E-32A3-44E6-07150029310F}"/>
              </a:ext>
            </a:extLst>
          </p:cNvPr>
          <p:cNvSpPr txBox="1"/>
          <p:nvPr/>
        </p:nvSpPr>
        <p:spPr>
          <a:xfrm>
            <a:off x="0" y="-125820"/>
            <a:ext cx="12044363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The Measure Of Surrender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Ro 12:1,2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 Living sacrifice Involves Submission.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4:7; Ro. 6:13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Trust is not tested until the request goes against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our natural desires and will.  Isaiah 43:1-4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came to the fast, raging river;</a:t>
            </a:r>
          </a:p>
          <a:p>
            <a:pPr algn="ctr"/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its current there echoed my fear.</a:t>
            </a:r>
          </a:p>
          <a:p>
            <a:pPr algn="ctr"/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I said, </a:t>
            </a:r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“Lord, please carry me over, </a:t>
            </a:r>
          </a:p>
          <a:p>
            <a:pPr algn="ctr"/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are, as you promised, quite near.” </a:t>
            </a:r>
          </a:p>
          <a:p>
            <a:pPr algn="ctr"/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answer came back in an instant, </a:t>
            </a:r>
          </a:p>
          <a:p>
            <a:pPr algn="ctr"/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dear child, trust my grace, ever new.</a:t>
            </a:r>
          </a:p>
          <a:p>
            <a:pPr algn="ctr"/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Take my hand, we will cross this together;</a:t>
            </a:r>
          </a:p>
          <a:p>
            <a:pPr algn="ctr"/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the path is not over, </a:t>
            </a:r>
            <a:r>
              <a:rPr lang="en-US" sz="36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through!”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759C8-1ACF-F9E1-84F3-02EA0E1D7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F1DCE9-BEA5-7795-BACF-59E240540950}"/>
              </a:ext>
            </a:extLst>
          </p:cNvPr>
          <p:cNvSpPr txBox="1"/>
          <p:nvPr/>
        </p:nvSpPr>
        <p:spPr>
          <a:xfrm>
            <a:off x="0" y="-72312"/>
            <a:ext cx="1204436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The Measure Of Surrender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Ro 12:1,2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Living Sacrifice Implies a cost!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Jesus spoke often &amp; clearly about this.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14:26-35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likewise, whosoever he be of you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apotasso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that he hath,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Salt is good: but if the salt have lost his savor, wherewith shall it be seasoned?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is neither fit for the land, nor yet for the dunghill; but men cast it out.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hath ears to hear,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hear.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akouo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hearken)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3C59D-5229-4777-9ACA-64C126484BE4}"/>
              </a:ext>
            </a:extLst>
          </p:cNvPr>
          <p:cNvSpPr txBox="1"/>
          <p:nvPr/>
        </p:nvSpPr>
        <p:spPr>
          <a:xfrm>
            <a:off x="6204857" y="2721114"/>
            <a:ext cx="62820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cannot be my disciple. </a:t>
            </a:r>
          </a:p>
        </p:txBody>
      </p:sp>
    </p:spTree>
    <p:extLst>
      <p:ext uri="{BB962C8B-B14F-4D97-AF65-F5344CB8AC3E}">
        <p14:creationId xmlns:p14="http://schemas.microsoft.com/office/powerpoint/2010/main" val="20039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E68A2-A037-399E-B3F3-02FF79CA7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8FABF-9F5F-801C-72F1-19B8D20B4172}"/>
              </a:ext>
            </a:extLst>
          </p:cNvPr>
          <p:cNvSpPr txBox="1"/>
          <p:nvPr/>
        </p:nvSpPr>
        <p:spPr>
          <a:xfrm>
            <a:off x="0" y="0"/>
            <a:ext cx="1204436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Living Sacrifice Implies Cost!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This includes growing increasingly out of step: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With worldly values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Ro. 12:2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not conformed to this world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 Jn 2:15,16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“Love not the world…”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friendship of the world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is enmity with God”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Pt 2:9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a …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peculiar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people…”</a:t>
            </a:r>
          </a:p>
          <a:p>
            <a:pPr lvl="0"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Peripoi’ēsis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, purchased, precious, preserved)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54081-0E0B-FBE1-A60F-A535C06C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F4277E-2425-049B-7054-2E75F8E0F2FB}"/>
              </a:ext>
            </a:extLst>
          </p:cNvPr>
          <p:cNvSpPr txBox="1"/>
          <p:nvPr/>
        </p:nvSpPr>
        <p:spPr>
          <a:xfrm>
            <a:off x="0" y="0"/>
            <a:ext cx="12044363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Living Sacrifice Implies Cost!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Growing increasingly out of step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 With worldly values.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With Worldly People.   1 John 2:19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5:6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little leaven, leavens the whole lump”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6:17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 out from among them, and be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ye separate, saith the Lord, and touch not the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unclean thing; and I will receive you, 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will be a Father unto you and ye shall be  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my sons and daughters saith the almighty”</a:t>
            </a: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446C8-BBD6-E1A2-DFF5-B19BDA3D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C2DAC-A5F1-03AD-AD4A-687DB64F12DF}"/>
              </a:ext>
            </a:extLst>
          </p:cNvPr>
          <p:cNvSpPr txBox="1"/>
          <p:nvPr/>
        </p:nvSpPr>
        <p:spPr>
          <a:xfrm>
            <a:off x="0" y="-134021"/>
            <a:ext cx="12044363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Living Sacrifice Implies Cost!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Growing increasingly out of step with the world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Ro. 12:2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 not conformed to this world”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Growing increasingly “in step”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12:2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be ye transformed by the renewing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of your mind….”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5:16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I say then, Walk in the Spirit, and ye shall not fulfil the lust of the flesh.”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15:3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clean through the word…”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Joshua 1:8; Ps. 119:105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45763-52AB-03F0-174F-2A6386FB7B7B}"/>
              </a:ext>
            </a:extLst>
          </p:cNvPr>
          <p:cNvSpPr txBox="1"/>
          <p:nvPr/>
        </p:nvSpPr>
        <p:spPr>
          <a:xfrm>
            <a:off x="8229601" y="2002221"/>
            <a:ext cx="63176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Word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4E46C-66E0-4140-F8ED-8846B4BF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F4F091-1012-1BD7-6BDF-5AB40674BE5C}"/>
              </a:ext>
            </a:extLst>
          </p:cNvPr>
          <p:cNvSpPr txBox="1"/>
          <p:nvPr/>
        </p:nvSpPr>
        <p:spPr>
          <a:xfrm>
            <a:off x="0" y="-178130"/>
            <a:ext cx="12044363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Living Sacrifice Implies Cost!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Growing increasingly out of step with the world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Growing increasingly “in step”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Word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Allowing God’s word (will) to Guide you.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3:6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12:2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prove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dokimazo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test/approve)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that Good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beneficial)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acceptable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euar’estos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fully agreeable)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perfect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of God. ”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Surrender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leads to Submission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Success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Joshua 1:8; Ps. 1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614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0E9EB-A9B0-B4D2-51C8-95DF447D8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A990C-6A43-1AA3-7B28-8235AB22DB89}"/>
              </a:ext>
            </a:extLst>
          </p:cNvPr>
          <p:cNvSpPr txBox="1"/>
          <p:nvPr/>
        </p:nvSpPr>
        <p:spPr>
          <a:xfrm>
            <a:off x="0" y="-128528"/>
            <a:ext cx="12044363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A Living Sacrifice Implies A Continuous,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Unconditional Surrender!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“Acknowledging Him”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3:6)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involves: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Recognizing His will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Relinquishing our will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c) Responding obediently to God.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Bible calls this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“walking in the Spirit”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(Romans 8; Gal. 5:16)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See also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15:31;  Col. 3:1-5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600E1-001E-2CA0-C235-5B98C64B57B7}"/>
              </a:ext>
            </a:extLst>
          </p:cNvPr>
          <p:cNvSpPr txBox="1"/>
          <p:nvPr/>
        </p:nvSpPr>
        <p:spPr>
          <a:xfrm>
            <a:off x="2519455" y="1200635"/>
            <a:ext cx="7005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(Not a one and done!)</a:t>
            </a:r>
          </a:p>
        </p:txBody>
      </p:sp>
    </p:spTree>
    <p:extLst>
      <p:ext uri="{BB962C8B-B14F-4D97-AF65-F5344CB8AC3E}">
        <p14:creationId xmlns:p14="http://schemas.microsoft.com/office/powerpoint/2010/main" val="15262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A74F2-077F-A8B2-9C92-6BD03D248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06530B-1E1F-827C-E484-EE1D5A00133B}"/>
              </a:ext>
            </a:extLst>
          </p:cNvPr>
          <p:cNvSpPr txBox="1"/>
          <p:nvPr/>
        </p:nvSpPr>
        <p:spPr>
          <a:xfrm>
            <a:off x="0" y="17345"/>
            <a:ext cx="120443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/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isn’t looking for people to give their spare evenings, Sundays, or retirement years to him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not impressed by how much of our time, talent, or treasures we offer to him,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B3515-3FDA-665D-0F51-AFB07285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39" y="3942607"/>
            <a:ext cx="3689860" cy="3063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54FFB-34AD-8CED-A52A-F3E1EDB976B8}"/>
              </a:ext>
            </a:extLst>
          </p:cNvPr>
          <p:cNvSpPr txBox="1"/>
          <p:nvPr/>
        </p:nvSpPr>
        <p:spPr>
          <a:xfrm>
            <a:off x="325767" y="2530861"/>
            <a:ext cx="11086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our own wants, needs, and ambitions have been satisfied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37EBD-428B-5F1B-895A-7BE87F8C3348}"/>
              </a:ext>
            </a:extLst>
          </p:cNvPr>
          <p:cNvSpPr txBox="1"/>
          <p:nvPr/>
        </p:nvSpPr>
        <p:spPr>
          <a:xfrm>
            <a:off x="128862" y="4100521"/>
            <a:ext cx="82103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is looking for those who are willing to follow in his steps to Gethsemane and Calvary.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Pt 2:21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2C4DD-9A5B-FA84-1054-1953CADD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8D32A-6855-EF25-8135-2CDD963890D0}"/>
              </a:ext>
            </a:extLst>
          </p:cNvPr>
          <p:cNvSpPr txBox="1"/>
          <p:nvPr/>
        </p:nvSpPr>
        <p:spPr>
          <a:xfrm>
            <a:off x="147637" y="0"/>
            <a:ext cx="1204436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looking for those who are willing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sacrifice their own desires for His designs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is looking for people who will let Him live through them. 2 Cor 5:14,15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love of Christ constrains us because we thus judge, that if one died for all, then were all dead.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he died for all, that they which live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should not henceforth live unto themselves,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unto him which died for them, and rose again…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then we are ambassadors for Christ”</a:t>
            </a:r>
          </a:p>
        </p:txBody>
      </p:sp>
    </p:spTree>
    <p:extLst>
      <p:ext uri="{BB962C8B-B14F-4D97-AF65-F5344CB8AC3E}">
        <p14:creationId xmlns:p14="http://schemas.microsoft.com/office/powerpoint/2010/main" val="38183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00364-A0B5-13B9-CDD8-6C20FFFA0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97E2B-CDF7-EEA9-9A28-9675C1E3BA0C}"/>
              </a:ext>
            </a:extLst>
          </p:cNvPr>
          <p:cNvSpPr txBox="1"/>
          <p:nvPr/>
        </p:nvSpPr>
        <p:spPr>
          <a:xfrm>
            <a:off x="-1" y="114300"/>
            <a:ext cx="120443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recognized the power and privilege of such a life! Phil 3:7-9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what things were gain to me,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those I counted loss for Christ.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 doubtless, and I count all things but loss for the excellency of the knowledge of Christ Jesus my 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whom I have suffered the loss of all things,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 count them but dung, that I may win Christ,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be found in him, not having mine own righteousness,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of the law, but that which is through the faith of Christ, the righteousness which is of God by faith: “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1D3F8-6F8F-20BC-9D66-0010D3A8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987661-47A8-1804-0D87-57953D7F284C}"/>
              </a:ext>
            </a:extLst>
          </p:cNvPr>
          <p:cNvSpPr txBox="1"/>
          <p:nvPr/>
        </p:nvSpPr>
        <p:spPr>
          <a:xfrm>
            <a:off x="40741" y="857643"/>
            <a:ext cx="12110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T: Take Personal Inventory.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3:5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D7581-4134-5CC9-5B45-36A92C72C3A4}"/>
              </a:ext>
            </a:extLst>
          </p:cNvPr>
          <p:cNvSpPr txBox="1"/>
          <p:nvPr/>
        </p:nvSpPr>
        <p:spPr>
          <a:xfrm>
            <a:off x="100424" y="1780973"/>
            <a:ext cx="12260686" cy="535531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R: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Recognize God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3:6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all thy ways  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(yada: recognize, respond to)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Him”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cultivating an awareness of God’s Power (Mt 28:18), Providence (Dt 8,4,16),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Provision (Dt. 8); Presence (Ps. 139);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Peace (Phil. 4:6-10)?</a:t>
            </a: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7F434-A567-DF35-0CA1-02B02FBBC762}"/>
              </a:ext>
            </a:extLst>
          </p:cNvPr>
          <p:cNvSpPr txBox="1"/>
          <p:nvPr/>
        </p:nvSpPr>
        <p:spPr>
          <a:xfrm>
            <a:off x="785611" y="85532"/>
            <a:ext cx="10683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Cond" panose="020F0502020204030204" pitchFamily="18" charset="0"/>
                <a:ea typeface="+mn-ea"/>
                <a:cs typeface="Times New Roman" panose="02020603050405020304" pitchFamily="18" charset="0"/>
              </a:rPr>
              <a:t>The Trust Test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Proverbs 3:5-10</a:t>
            </a:r>
          </a:p>
        </p:txBody>
      </p:sp>
    </p:spTree>
    <p:extLst>
      <p:ext uri="{BB962C8B-B14F-4D97-AF65-F5344CB8AC3E}">
        <p14:creationId xmlns:p14="http://schemas.microsoft.com/office/powerpoint/2010/main" val="9303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F1B28-9307-2F97-B681-2E2248193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8D2BD8-90E2-34D9-FE8C-503F6205B43A}"/>
              </a:ext>
            </a:extLst>
          </p:cNvPr>
          <p:cNvSpPr txBox="1"/>
          <p:nvPr/>
        </p:nvSpPr>
        <p:spPr>
          <a:xfrm>
            <a:off x="-1" y="114300"/>
            <a:ext cx="12044363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3:10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may know him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ginōskō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perceive, understand)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power of his resurrection,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fellowship of his sufferings,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made conformable unto his death…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as though I had already attained, either were already perfect: but I follow after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press toward the mark for the prize of the high calling of God in Christ Jesus.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us therefore, as many as be perfect,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telios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Mature)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thus minded:”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E7A26-121F-71BD-6F1D-3A070C36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074816-CCF5-9BDC-23EE-45FC0F6D45B0}"/>
              </a:ext>
            </a:extLst>
          </p:cNvPr>
          <p:cNvSpPr txBox="1"/>
          <p:nvPr/>
        </p:nvSpPr>
        <p:spPr>
          <a:xfrm>
            <a:off x="-1" y="114300"/>
            <a:ext cx="12044363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Gal. 2:20 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crucified with Christ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nevertheless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I live; yet not I,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life which I now live in the flesh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live by the faith of the Son of God,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loved me, and gave himself for me.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 not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frustrate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God…”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Frustrate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Atheteō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to despise, reject, set aside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charis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God’s influence on our hearts, </a:t>
            </a:r>
          </a:p>
          <a:p>
            <a:pPr algn="ctr"/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its manifestation in and through our lives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F81AE-73A7-0CE8-2509-25AF98F8140E}"/>
              </a:ext>
            </a:extLst>
          </p:cNvPr>
          <p:cNvSpPr txBox="1"/>
          <p:nvPr/>
        </p:nvSpPr>
        <p:spPr>
          <a:xfrm>
            <a:off x="4815444" y="725623"/>
            <a:ext cx="6282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Christ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me: </a:t>
            </a:r>
          </a:p>
        </p:txBody>
      </p:sp>
    </p:spTree>
    <p:extLst>
      <p:ext uri="{BB962C8B-B14F-4D97-AF65-F5344CB8AC3E}">
        <p14:creationId xmlns:p14="http://schemas.microsoft.com/office/powerpoint/2010/main" val="9552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84E8-2B52-A909-386B-5BC2FB37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2E3F1-211A-0E39-F028-DC12F2AD33E0}"/>
              </a:ext>
            </a:extLst>
          </p:cNvPr>
          <p:cNvSpPr txBox="1"/>
          <p:nvPr/>
        </p:nvSpPr>
        <p:spPr>
          <a:xfrm>
            <a:off x="-1" y="114300"/>
            <a:ext cx="1204436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 not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frustrate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grace of God…”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God’s Grace trying to accomplish </a:t>
            </a:r>
            <a:r>
              <a:rPr lang="en-US" sz="6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you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E76BC4-98EA-C377-7688-3B6B8E49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600" y="3797543"/>
            <a:ext cx="3688400" cy="3060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040AE3-D90B-841D-3021-0AEE0AB1BF0A}"/>
              </a:ext>
            </a:extLst>
          </p:cNvPr>
          <p:cNvSpPr txBox="1"/>
          <p:nvPr/>
        </p:nvSpPr>
        <p:spPr>
          <a:xfrm>
            <a:off x="-182678" y="2784357"/>
            <a:ext cx="12335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surrendering to 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Grace</a:t>
            </a:r>
            <a:r>
              <a:rPr lang="en-US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77CEB-61D4-6A29-810F-F18E6224BB18}"/>
              </a:ext>
            </a:extLst>
          </p:cNvPr>
          <p:cNvSpPr txBox="1"/>
          <p:nvPr/>
        </p:nvSpPr>
        <p:spPr>
          <a:xfrm>
            <a:off x="6096000" y="1771255"/>
            <a:ext cx="62820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386A4F-02DE-314C-BECC-BCAD159D40FA}"/>
              </a:ext>
            </a:extLst>
          </p:cNvPr>
          <p:cNvSpPr txBox="1"/>
          <p:nvPr/>
        </p:nvSpPr>
        <p:spPr>
          <a:xfrm>
            <a:off x="45343" y="3615353"/>
            <a:ext cx="85821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sabotaging it? 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990D3-122E-9968-9978-2B0349ADBC3B}"/>
              </a:ext>
            </a:extLst>
          </p:cNvPr>
          <p:cNvSpPr txBox="1"/>
          <p:nvPr/>
        </p:nvSpPr>
        <p:spPr>
          <a:xfrm>
            <a:off x="169222" y="4631016"/>
            <a:ext cx="83343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“grieve not the holy Spirit of God, whereby ye are sealed unto the day of redemption.”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 4:30 </a:t>
            </a:r>
          </a:p>
        </p:txBody>
      </p:sp>
    </p:spTree>
    <p:extLst>
      <p:ext uri="{BB962C8B-B14F-4D97-AF65-F5344CB8AC3E}">
        <p14:creationId xmlns:p14="http://schemas.microsoft.com/office/powerpoint/2010/main" val="8555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74999-D3B0-D4E9-69F1-BE4A74569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C9BEDA-FC32-49E1-574A-43DACD391128}"/>
              </a:ext>
            </a:extLst>
          </p:cNvPr>
          <p:cNvSpPr txBox="1"/>
          <p:nvPr/>
        </p:nvSpPr>
        <p:spPr>
          <a:xfrm>
            <a:off x="9265298" y="6334780"/>
            <a:ext cx="181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Mt 26:39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B81B84-943C-6F9D-036F-25CDAC79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5"/>
          <a:stretch/>
        </p:blipFill>
        <p:spPr bwMode="auto">
          <a:xfrm>
            <a:off x="1" y="0"/>
            <a:ext cx="1242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1EB1AB-FC5D-44C0-26BE-DDF328992D34}"/>
              </a:ext>
            </a:extLst>
          </p:cNvPr>
          <p:cNvSpPr txBox="1"/>
          <p:nvPr/>
        </p:nvSpPr>
        <p:spPr>
          <a:xfrm>
            <a:off x="427513" y="123357"/>
            <a:ext cx="1231471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Mt  26:39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 my Father, if it be possible,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this cup pass from me: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nevertheless not as I will, but as thou wilt.” 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6D01D-F8EC-2BCC-8BD0-D2B3662CBF67}"/>
              </a:ext>
            </a:extLst>
          </p:cNvPr>
          <p:cNvSpPr txBox="1"/>
          <p:nvPr/>
        </p:nvSpPr>
        <p:spPr>
          <a:xfrm>
            <a:off x="1" y="3810766"/>
            <a:ext cx="1242159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12:27-28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is my soul troubled;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 shall I say? Father, save me from this hour: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for this cause came I unto this hour.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Father, glorify thy name.”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FDEB-391D-6264-2335-AE6162AE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B75671-6547-FB6D-977B-93E66C42A127}"/>
              </a:ext>
            </a:extLst>
          </p:cNvPr>
          <p:cNvSpPr txBox="1"/>
          <p:nvPr/>
        </p:nvSpPr>
        <p:spPr>
          <a:xfrm>
            <a:off x="-1" y="114300"/>
            <a:ext cx="12044363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"All those who journey, soon or late,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pass within the garden's gate;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kneel alone in the darkness there,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battle with some fierce despair.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pity those who cannot say,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'not my will but thine’; who only pray,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'Let this cup pass,’ for they fail to see, </a:t>
            </a:r>
          </a:p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Purpose in Gethsemane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   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Ella Wilcox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4119F-C79D-E4C7-17C4-D3A63CC6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4F8B8-2E63-5D37-2D37-96FBB4AE0F98}"/>
              </a:ext>
            </a:extLst>
          </p:cNvPr>
          <p:cNvSpPr txBox="1"/>
          <p:nvPr/>
        </p:nvSpPr>
        <p:spPr>
          <a:xfrm>
            <a:off x="173866" y="-26529"/>
            <a:ext cx="12260686" cy="258532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Hagar in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16:13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“she called the name of  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the LORD…,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God </a:t>
            </a:r>
            <a:r>
              <a:rPr lang="en-US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seest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me: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6E54C-FC10-9374-71E4-20F386760741}"/>
              </a:ext>
            </a:extLst>
          </p:cNvPr>
          <p:cNvSpPr txBox="1"/>
          <p:nvPr/>
        </p:nvSpPr>
        <p:spPr>
          <a:xfrm>
            <a:off x="-359264" y="1608196"/>
            <a:ext cx="12619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…Have I …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looked </a:t>
            </a:r>
            <a:r>
              <a:rPr kumimoji="0" lang="en-US" sz="5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raa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recognized, considered)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him that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seeth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me?”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10913-9BC7-984F-C8FD-DF584C2DEBBB}"/>
              </a:ext>
            </a:extLst>
          </p:cNvPr>
          <p:cNvSpPr txBox="1"/>
          <p:nvPr/>
        </p:nvSpPr>
        <p:spPr>
          <a:xfrm>
            <a:off x="-141667" y="3227532"/>
            <a:ext cx="69413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Ps. 40:17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poor and needy,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yet thou Lord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ḥāšaḇ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regard, plan)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me:”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36D84D3B-9725-BE2D-C6FF-4870A2BC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11" y="3287878"/>
            <a:ext cx="5597489" cy="357012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8911-DF21-039A-8808-1E4998E6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E4F563-1310-7FE7-7F0D-FC32CAACA29D}"/>
              </a:ext>
            </a:extLst>
          </p:cNvPr>
          <p:cNvSpPr txBox="1"/>
          <p:nvPr/>
        </p:nvSpPr>
        <p:spPr>
          <a:xfrm>
            <a:off x="12461" y="-83394"/>
            <a:ext cx="12110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Take Personal Inventory.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3:5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9BE0B-8D61-5A6F-3BB6-1C0903C6B832}"/>
              </a:ext>
            </a:extLst>
          </p:cNvPr>
          <p:cNvSpPr txBox="1"/>
          <p:nvPr/>
        </p:nvSpPr>
        <p:spPr>
          <a:xfrm>
            <a:off x="69021" y="663194"/>
            <a:ext cx="12260686" cy="350865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Recognize God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3:6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U: Understand Stewardship Pr. 3:9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Honor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Lord with thy substance”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kāḇaḏ</a:t>
            </a:r>
            <a:r>
              <a:rPr lang="en-US" sz="5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Glorify, give weight (value) to.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8464F-12F0-E1BF-A091-99C581C4605E}"/>
              </a:ext>
            </a:extLst>
          </p:cNvPr>
          <p:cNvSpPr txBox="1"/>
          <p:nvPr/>
        </p:nvSpPr>
        <p:spPr>
          <a:xfrm>
            <a:off x="69021" y="4079514"/>
            <a:ext cx="120539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managing our God given resources</a:t>
            </a:r>
          </a:p>
          <a:p>
            <a:pPr algn="ctr"/>
            <a:r>
              <a:rPr lang="en-US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(Time, Talents, Treasures, Testimony)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way that honors Him</a:t>
            </a:r>
            <a:r>
              <a:rPr lang="en-US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16:10-13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54C9-4E7B-00A5-54FA-CAAF2EF26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F2595C-DF0F-1DDC-CA92-1A14EAAEBA55}"/>
              </a:ext>
            </a:extLst>
          </p:cNvPr>
          <p:cNvSpPr txBox="1"/>
          <p:nvPr/>
        </p:nvSpPr>
        <p:spPr>
          <a:xfrm>
            <a:off x="97664" y="109470"/>
            <a:ext cx="1200414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aking personal inventory,    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ecognizing God’s purposes and even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nderstanding Stewardship are important, </a:t>
            </a:r>
          </a:p>
          <a:p>
            <a:pPr algn="ctr">
              <a:spcBef>
                <a:spcPts val="18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They’re effectively useless until we decide to  truly Surrender to God’s leadership and Lordship in our lives,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Rather than continuing to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“lean to our own understanding”.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(Pr. 3:5,6)</a:t>
            </a:r>
          </a:p>
        </p:txBody>
      </p:sp>
    </p:spTree>
    <p:extLst>
      <p:ext uri="{BB962C8B-B14F-4D97-AF65-F5344CB8AC3E}">
        <p14:creationId xmlns:p14="http://schemas.microsoft.com/office/powerpoint/2010/main" val="18478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8E58-E20C-DE08-FA8E-07C94F9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9CD4F4-D166-3713-AC58-21DDA43C9711}"/>
              </a:ext>
            </a:extLst>
          </p:cNvPr>
          <p:cNvSpPr txBox="1"/>
          <p:nvPr/>
        </p:nvSpPr>
        <p:spPr>
          <a:xfrm>
            <a:off x="93930" y="-110431"/>
            <a:ext cx="1200414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urrender to God’s Lordship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money and possessions are such an integral part of our society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soul)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become a fairly accurate gauge of the level of our trust/surrender.  Dt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14:22-23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truly tithe all the increase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tithe of thy corn, of thy wine, and of thine oil,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firstlings of thy herds and of thy flocks;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learn to fear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yārēʾ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revere)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thy God always.”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F9F7-3200-0E8E-23F0-B3C1238F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698FF8-F6BC-F9D4-C3EE-D1A93CC1BEFA}"/>
              </a:ext>
            </a:extLst>
          </p:cNvPr>
          <p:cNvSpPr txBox="1"/>
          <p:nvPr/>
        </p:nvSpPr>
        <p:spPr>
          <a:xfrm>
            <a:off x="93930" y="-110431"/>
            <a:ext cx="1200414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urrender to God’s Lordship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3:9 illustrates this “first-fruit” principle of trust.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“Honor the LORD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thy substance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</a:t>
            </a: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firstfruits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all thine increase:”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A4F9E-C1AC-B5C1-52BE-FC2D393FC023}"/>
              </a:ext>
            </a:extLst>
          </p:cNvPr>
          <p:cNvSpPr txBox="1"/>
          <p:nvPr/>
        </p:nvSpPr>
        <p:spPr>
          <a:xfrm>
            <a:off x="-257900" y="3001212"/>
            <a:ext cx="94052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Honor/obey God first, then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Trust Him to take care of the rest.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6:33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Illustrate with the tribal boy’s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“tithe”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a fish to the missionary!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BFFFC-BE1C-920E-0CB7-8DB780738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8" t="5022" r="35324"/>
          <a:stretch/>
        </p:blipFill>
        <p:spPr>
          <a:xfrm>
            <a:off x="9037662" y="3001212"/>
            <a:ext cx="3154338" cy="38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D0A28-75F0-663B-3B3C-F3FB325C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ED359E-D3CB-F0C1-B4B3-421E900BF2E0}"/>
              </a:ext>
            </a:extLst>
          </p:cNvPr>
          <p:cNvSpPr txBox="1"/>
          <p:nvPr/>
        </p:nvSpPr>
        <p:spPr>
          <a:xfrm>
            <a:off x="93930" y="0"/>
            <a:ext cx="1200414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Surrender to God’s Lordship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Surrender. 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Although the word “Surrender” doesn’t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appear in the KJV of our Bibles,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synonyms that occur frequently.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To Yield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(204x) Ro 6:13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yourselves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paristēmi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stand with)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God,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those that are alive from the dead, and your members as instruments of righteousness unto God.”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5" ma:contentTypeDescription="Create a new document." ma:contentTypeScope="" ma:versionID="74667e503c86927cae742be01f04fc88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6ae6e198e2905508e9ea7ba7aa88c714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616ae0-bc3b-4475-9d6b-4c1fddd552c4" xsi:nil="true"/>
  </documentManagement>
</p:properties>
</file>

<file path=customXml/itemProps1.xml><?xml version="1.0" encoding="utf-8"?>
<ds:datastoreItem xmlns:ds="http://schemas.openxmlformats.org/officeDocument/2006/customXml" ds:itemID="{C260AE24-AD10-4FE5-BD1D-1E79F76E5E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0F62AB-2B65-4A43-AF15-000E64A49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E28BE6-C901-474C-A7ED-27D2B2ED1336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7616ae0-bc3b-4475-9d6b-4c1fddd552c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2757</Words>
  <Application>Microsoft Office PowerPoint</Application>
  <PresentationFormat>Widescreen</PresentationFormat>
  <Paragraphs>299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Gentium</vt:lpstr>
      <vt:lpstr>Georgia Pro Cond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Media Dep</cp:lastModifiedBy>
  <cp:revision>32</cp:revision>
  <dcterms:created xsi:type="dcterms:W3CDTF">2010-08-04T21:30:03Z</dcterms:created>
  <dcterms:modified xsi:type="dcterms:W3CDTF">2024-12-05T16:57:35Z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