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370" r:id="rId5"/>
    <p:sldId id="480" r:id="rId6"/>
    <p:sldId id="514" r:id="rId7"/>
    <p:sldId id="481" r:id="rId8"/>
    <p:sldId id="532" r:id="rId9"/>
    <p:sldId id="520" r:id="rId10"/>
    <p:sldId id="525" r:id="rId11"/>
    <p:sldId id="526" r:id="rId12"/>
    <p:sldId id="527" r:id="rId13"/>
    <p:sldId id="528" r:id="rId14"/>
    <p:sldId id="529" r:id="rId15"/>
    <p:sldId id="515" r:id="rId16"/>
    <p:sldId id="516" r:id="rId17"/>
    <p:sldId id="531" r:id="rId18"/>
    <p:sldId id="557" r:id="rId19"/>
    <p:sldId id="533" r:id="rId20"/>
    <p:sldId id="534" r:id="rId21"/>
    <p:sldId id="535" r:id="rId22"/>
    <p:sldId id="536" r:id="rId23"/>
    <p:sldId id="530" r:id="rId24"/>
    <p:sldId id="517" r:id="rId25"/>
    <p:sldId id="518" r:id="rId26"/>
    <p:sldId id="544" r:id="rId27"/>
    <p:sldId id="519" r:id="rId28"/>
    <p:sldId id="548" r:id="rId29"/>
    <p:sldId id="549" r:id="rId30"/>
    <p:sldId id="550" r:id="rId31"/>
    <p:sldId id="551" r:id="rId32"/>
    <p:sldId id="555" r:id="rId33"/>
    <p:sldId id="556" r:id="rId34"/>
    <p:sldId id="553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000099"/>
    <a:srgbClr val="D8E3F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4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A6DB39-EA7C-456D-4669-08DC6D5F91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83403-9812-9A1D-701E-82AB4EB71C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A82543-33A2-4E90-AE63-E7B5BF656CE1}" type="datetimeFigureOut">
              <a:rPr lang="en-US"/>
              <a:pPr>
                <a:defRPr/>
              </a:pPr>
              <a:t>12/15/2024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312440-9F4B-54E5-9B84-865DC57145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E706C0-7EB3-A2C4-3094-CBF1BB199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726B9-9462-3757-52C0-5C1AB94AD1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CF578-3BE4-2507-0E74-980A6F2EF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863CEE1-3A77-401B-81CA-613B2A9108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057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EC584-E23C-3338-9DB2-1D13B9D16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C9E13E-D98A-3A5A-9888-116B1F5B1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2545D-892E-E441-773A-2A9572E37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08D56-F9D1-3159-F34F-FDA7C746A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3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0A75D-8BA9-619E-3DFC-E3E73E718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C0A71-9263-CF6F-9449-63041BC572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B3150-4821-316C-08A8-18DDABC3B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B132-DA8B-3A2B-2509-916C16C93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222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20B16-7028-A1BB-8D65-1B74051B3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DCA1C0-2133-57AD-5404-B6F97D405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55B86-6741-E1AD-13F5-B2412951F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75288-ED95-44A3-C12A-73F17F004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34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49465-CAA0-B917-B673-902F9CC6F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FB97D-4F0C-7959-7DEA-47CD2FF8E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2303ED-82FA-8BA6-9CA8-83ADDC7AB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45761-93F6-70FD-5B40-A98DB81AC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926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20FF5-5865-6098-6BF3-53916BB6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1DC53D-659A-5545-EF53-FE6CFABD4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1D5F00-D8D6-24CF-C3E2-8F3518FC5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80AB1-5F9F-F7DA-D06D-40A1846A6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952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FBBF1-9E6C-5592-B4DC-696169459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55C3A-0131-553E-A8BC-46588F110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54563-A2BE-1BB5-143B-6281F1DB2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364F3-F955-969B-C934-3EB07196E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88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D374C-FAA2-5783-6873-E712EA9E2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74F884-1B3B-D0A5-02A4-30CF3F0D5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ADD4D-2F7F-79C2-9B58-0D3FAD951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94C4C-B87C-5A1E-B174-895AB3DC6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284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C147F-1215-3CDB-22CC-75A14A4D9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10BA8-CD98-C26A-715D-B9F2BFAB5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B52CA-EC4F-1038-600F-79B47D2CB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1F876-E01B-ABFD-011B-D91145D3E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632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79164-9832-A94F-F8EA-8CC93252E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E2E41C-E35E-92C5-30F1-69553F24A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758B2-4FDB-772D-D4A6-0BC7E9198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AC65F-1272-6405-CBA3-C4CF492E3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279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8DE11-C7EE-73B6-1393-32AFC8F57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31C0E0-B0C9-422C-76BF-DB89830D4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78EE86-3ADE-5DA4-BA25-B7534A997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67C87-6E6C-A450-3EB2-6B10B3960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29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6353C-AB2A-102C-4C5A-8B105F3A2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CD9DFF-2951-D9CA-263D-30CD2DF46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0C94C-C1E2-89F7-4293-AFFA16AB0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70B17-F3EA-DD91-12D0-29A54DA50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41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05C37-7D8C-3E0D-D335-0DAE445C8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9AC77-4E24-EE25-55B2-8D060E393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FA3D5-7D2D-8AC6-6AD5-E28D02601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0597A-EEE0-FC04-10EB-B93D76AE4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34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8730A-4CB4-66E9-7CA4-1A5390CDC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7ED7D-28D2-C4B3-8ECD-569730EB5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DC5FB-65BE-60D2-C9CD-EBBD25E20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77170-178C-6AEE-C7AD-9579F9BF6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527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449E0-A79C-B1F9-432F-5EAEA86E5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08E6B-4F1B-0B1C-81F3-ED9BA04D5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AECEAF-452F-B7BF-A3CA-0C792275F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42AD5-E479-B7AC-C2BF-38B2FAC1D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70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A9D5B-BE1D-4A70-2FD4-5A32B4C1C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E4C484-8BB6-1CC8-9360-5D2ACA7EE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392D67-7405-94D1-68D9-4C77673B9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FFBC3-F155-7305-6BE2-8A83F8B0F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74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CCD79-A3E1-DE39-69C9-9CE09890B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992FF-7573-266F-A03F-B78304F47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1FC17-4C06-787F-3608-F8B98FDF6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B8B90-6EF0-14E9-F4BE-C0ED4999D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411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4B47A-62C2-64D6-2FAC-5EC84B198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EDDA4-5816-FEEA-0A49-612AB976E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1D87F-9027-371D-6CDF-2343DA2EF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CAF5B-31B1-2487-1A7F-762B66116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883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A68E9-BBB2-2604-4936-186BDB58D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886324-3DCF-F6B7-47CA-F6474EC7C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ADFDAD-4E51-E239-A9B1-B31C33D7A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706D6-2819-DF2A-6768-457B8F906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73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B8AFC-279B-5BDC-9163-CC9F692C7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87F5B6-0EBD-CB9F-0E8E-E102C9D20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E2579-1531-305D-3F83-31F0D18CE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3626A-AC04-53A2-0229-77D83EDD7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716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48630-4D61-12A0-1F88-B429CB8A0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01713-D32E-5530-AAE9-BC6B5715D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221F96-9A8A-2DA0-CE5E-168B2038C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9D9CA-6E32-8FEC-1CCE-1031C8D8D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337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283BD-536B-4A7D-53D3-B186FAE07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40616-E445-76F3-90DA-645E0F281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EF8E0-5FEB-621E-CBC6-6884E73CB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350DE-FA7F-C503-18BC-38CB76393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82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03374-F968-66C5-8592-DDD027448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03589-CA7F-3820-6C81-ED65018F6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A6011-B16F-0121-B305-419ACFAAD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2432-B6C4-AE5F-D649-57427F525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234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91BE1-78BA-6FFD-5635-9DF3EDA2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E38C6A-D2A1-3760-8104-B7C410F03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61361-3484-B5E1-DCED-CBC85F0B8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38444-AB8A-B2FD-C94C-4B39E3093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971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420CD-859F-2649-0394-4F9D3D727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803A47-5116-F122-FDFF-2824AD670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8891D1-3FAF-A491-FA06-A243C6FC1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93CFB-9913-CC29-4DFE-44DF08016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43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1B8FF-AC40-D8C1-D2BC-B83C7E26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E2B81-AD5F-8F9D-CAC3-BBE8946FD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D8DA5-6873-174B-94BF-0CCFC25F4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E3AA0-E9A8-D325-BF30-9C7F8A225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0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44A1B-BE54-10FA-3306-0EA1CE541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3C8E29-3BDE-BB54-AC1D-2209FF486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CF645-589C-D1F5-8057-C86419B44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0BC5-3ECC-2356-48E7-F684AFB1F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9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C30DF-07AB-936A-EB03-2B6E0BF6F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B8BF8B-9488-5864-A993-59FD29EA0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76835-7DBC-86A3-9DE5-7C77396BD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3A387-66F0-6B76-3AD2-4637F985B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7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27912-AE25-B693-0B8F-E72FAF277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ED2474-0C21-02CF-AFF9-ECA51523DB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67D251-9E10-E4CF-12C1-AADDB7374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4F3FB-792E-1ACC-EC5D-2CF6A6400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91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4F108-95AC-5612-C008-F937F4A16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5B41C-9E5E-4262-B434-AF8118715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EF620-BFD0-9BB2-7CB3-44B42F803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54712-1A2B-6FDF-F59C-3C8FA16A4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113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523C4-CB04-444A-EA83-F0C1DEB55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EEB69-AB76-65D1-B31A-D8994DE83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D8105D-8931-ABF4-45BF-D92C7FC38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3EFEB-BB56-052C-7EB8-22DECDF15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3CEE1-3A77-401B-81CA-613B2A91087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56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2E5CA-FFE0-F6A5-ED0D-782C0B52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B5EB-8001-429B-918C-7E9225D9738E}" type="datetimeFigureOut">
              <a:rPr lang="en-US"/>
              <a:pPr>
                <a:defRPr/>
              </a:pPr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1456-9653-93BC-66F9-DFF795A4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A488E-901A-0199-D5B7-46E0D432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6537C-69D9-42EC-852C-FF287B8C7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67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08DCF73-C439-95AF-889E-452EB6B131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BDD89A-C654-D746-87E3-95AF251B89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52B7A-07B2-B9A7-4DB5-672798017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24EFD3-6CAB-4938-8B1A-E20F8EE11F5E}" type="datetimeFigureOut">
              <a:rPr lang="en-US"/>
              <a:pPr>
                <a:defRPr/>
              </a:pPr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13EB7-20E6-3ADE-3FD3-F80F8259C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F7734-B4A7-8F09-6FAC-4034DD7A3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16E432-694E-4A3D-B815-6BCE3066AB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st in the Lord With All Your Heart Wall Art Sign Canvas Print, Bible  Verse Wall Art - Christ Follower Life">
            <a:extLst>
              <a:ext uri="{FF2B5EF4-FFF2-40B4-BE49-F238E27FC236}">
                <a16:creationId xmlns:a16="http://schemas.microsoft.com/office/drawing/2014/main" id="{54E2EF9B-E795-3E68-673E-3DF48950E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18246" r="1473" b="1957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19E107-4AC0-32D7-2F88-DC7F5E0C0F1F}"/>
              </a:ext>
            </a:extLst>
          </p:cNvPr>
          <p:cNvSpPr txBox="1"/>
          <p:nvPr/>
        </p:nvSpPr>
        <p:spPr>
          <a:xfrm>
            <a:off x="6312259" y="5700721"/>
            <a:ext cx="6094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Cond" panose="020F0502020204030204" pitchFamily="18" charset="0"/>
                <a:ea typeface="+mn-ea"/>
                <a:cs typeface="Times New Roman" panose="02020603050405020304" pitchFamily="18" charset="0"/>
              </a:rPr>
              <a:t>The Trust Test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5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C5541-FEF5-9FEC-9E52-CADB0DAA2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F3901-8101-2C85-EE16-31B7A1B646CF}"/>
              </a:ext>
            </a:extLst>
          </p:cNvPr>
          <p:cNvSpPr txBox="1"/>
          <p:nvPr/>
        </p:nvSpPr>
        <p:spPr>
          <a:xfrm>
            <a:off x="0" y="0"/>
            <a:ext cx="12110518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buAutoNum type="arabi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pass our Trust Tests: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C. God blesses others,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us! 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Pr. 20:6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“…a faithful man who can find?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The just man walketh in his integrity: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his children are blessed after him.”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Pr. 29:2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“When the righteous are in authority, the people rejoice: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when the wicked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beareth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rule,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people mourn.”</a:t>
            </a:r>
          </a:p>
        </p:txBody>
      </p:sp>
    </p:spTree>
    <p:extLst>
      <p:ext uri="{BB962C8B-B14F-4D97-AF65-F5344CB8AC3E}">
        <p14:creationId xmlns:p14="http://schemas.microsoft.com/office/powerpoint/2010/main" val="17482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E42B8-0DF9-00E5-5BC3-06A5978B8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C3AF09-9F37-83D1-475A-ED5EDFA359FA}"/>
              </a:ext>
            </a:extLst>
          </p:cNvPr>
          <p:cNvSpPr txBox="1"/>
          <p:nvPr/>
        </p:nvSpPr>
        <p:spPr>
          <a:xfrm>
            <a:off x="0" y="0"/>
            <a:ext cx="12110518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We prove God by demonstrating the cause   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and effect of trusting (obeying) God,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enabling him to prove His Promises</a:t>
            </a:r>
          </a:p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and demonstrate His Power . 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19:5,6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ye will obey my voice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keep my covenant,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ye shall be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peculiar treasure unto me above all people: …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be unto me a kingdom of priests, and an holy nation.”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Pt 2:9)</a:t>
            </a:r>
          </a:p>
        </p:txBody>
      </p:sp>
    </p:spTree>
    <p:extLst>
      <p:ext uri="{BB962C8B-B14F-4D97-AF65-F5344CB8AC3E}">
        <p14:creationId xmlns:p14="http://schemas.microsoft.com/office/powerpoint/2010/main" val="36838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B841B-4FAD-59FF-B5D7-6E573746C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516B61-2B92-A64F-D864-7FFC1A7FB98E}"/>
              </a:ext>
            </a:extLst>
          </p:cNvPr>
          <p:cNvSpPr txBox="1"/>
          <p:nvPr/>
        </p:nvSpPr>
        <p:spPr>
          <a:xfrm>
            <a:off x="40741" y="0"/>
            <a:ext cx="1211051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“Cause”: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 Asa passed several    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early Trust Tests by Faith.  2 Ch 14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ct Wisely During a Time of Peace | Watchtower Study">
            <a:extLst>
              <a:ext uri="{FF2B5EF4-FFF2-40B4-BE49-F238E27FC236}">
                <a16:creationId xmlns:a16="http://schemas.microsoft.com/office/drawing/2014/main" id="{4C18B8F7-7353-8179-069F-1539B4B3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075"/>
            <a:ext cx="5993250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 Kings 21:25 Artwork | Bible Art">
            <a:extLst>
              <a:ext uri="{FF2B5EF4-FFF2-40B4-BE49-F238E27FC236}">
                <a16:creationId xmlns:a16="http://schemas.microsoft.com/office/drawing/2014/main" id="{3A52C82A-CBC2-F5A4-8D27-DB16C5FF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7833"/>
            <a:ext cx="6096000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8B08AE-D0B8-0D24-A756-457FCDA9E1ED}"/>
              </a:ext>
            </a:extLst>
          </p:cNvPr>
          <p:cNvSpPr txBox="1"/>
          <p:nvPr/>
        </p:nvSpPr>
        <p:spPr>
          <a:xfrm>
            <a:off x="40741" y="1737450"/>
            <a:ext cx="6258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Purged Judah of Idols</a:t>
            </a:r>
          </a:p>
          <a:p>
            <a:r>
              <a:rPr lang="en-US" sz="3600" b="1" i="1" dirty="0"/>
              <a:t>   (Even his own mother’s)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12C94-F9FA-47D4-F386-CDBBF9CFC81D}"/>
              </a:ext>
            </a:extLst>
          </p:cNvPr>
          <p:cNvSpPr txBox="1"/>
          <p:nvPr/>
        </p:nvSpPr>
        <p:spPr>
          <a:xfrm>
            <a:off x="5993250" y="1753308"/>
            <a:ext cx="5966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Trusted God against overwhelming odds!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CD696-859F-175F-04A5-ACCD86022BAA}"/>
              </a:ext>
            </a:extLst>
          </p:cNvPr>
          <p:cNvSpPr txBox="1"/>
          <p:nvPr/>
        </p:nvSpPr>
        <p:spPr>
          <a:xfrm>
            <a:off x="226243" y="5863472"/>
            <a:ext cx="549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14:2-8; 15:16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A66EB-1E77-9CEC-2139-4EFF1CB65519}"/>
              </a:ext>
            </a:extLst>
          </p:cNvPr>
          <p:cNvSpPr txBox="1"/>
          <p:nvPr/>
        </p:nvSpPr>
        <p:spPr>
          <a:xfrm>
            <a:off x="6919274" y="5590095"/>
            <a:ext cx="378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14:9-15</a:t>
            </a:r>
          </a:p>
        </p:txBody>
      </p:sp>
    </p:spTree>
    <p:extLst>
      <p:ext uri="{BB962C8B-B14F-4D97-AF65-F5344CB8AC3E}">
        <p14:creationId xmlns:p14="http://schemas.microsoft.com/office/powerpoint/2010/main" val="21450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45369-EBFA-D3C1-6637-E0B68E0F9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4266DB-1E7E-A7E6-5EFC-00D4B990EDF8}"/>
              </a:ext>
            </a:extLst>
          </p:cNvPr>
          <p:cNvSpPr txBox="1"/>
          <p:nvPr/>
        </p:nvSpPr>
        <p:spPr>
          <a:xfrm>
            <a:off x="40741" y="0"/>
            <a:ext cx="12110518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The Effect!   God: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Rescued Judah from the Ethiopians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Ch 14:12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“So the Lord smote the Ethiopians before Asa...”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Provided a great spoil.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12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carried away </a:t>
            </a:r>
          </a:p>
          <a:p>
            <a:pPr>
              <a:spcBef>
                <a:spcPts val="6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much spoil…”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“Exceeding spoil …”</a:t>
            </a:r>
          </a:p>
          <a:p>
            <a:pPr>
              <a:spcBef>
                <a:spcPts val="6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c) Brought a great revival of Faith. 15:12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entered into a covenant to seek the LORD God of their fathers with all their heart and with all their soul;”</a:t>
            </a:r>
          </a:p>
          <a:p>
            <a:pPr algn="ctr">
              <a:spcBef>
                <a:spcPts val="6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Blessed Asa and Judah with Prosperity and    peace for &gt;30 years.  2 Ch. 15:19</a:t>
            </a:r>
          </a:p>
        </p:txBody>
      </p:sp>
    </p:spTree>
    <p:extLst>
      <p:ext uri="{BB962C8B-B14F-4D97-AF65-F5344CB8AC3E}">
        <p14:creationId xmlns:p14="http://schemas.microsoft.com/office/powerpoint/2010/main" val="15865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5B59A-E5D8-C1E0-A6CB-5ECF98B89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FCDFEA-7E47-5537-A53F-A2E09C53896C}"/>
              </a:ext>
            </a:extLst>
          </p:cNvPr>
          <p:cNvSpPr txBox="1"/>
          <p:nvPr/>
        </p:nvSpPr>
        <p:spPr>
          <a:xfrm>
            <a:off x="0" y="0"/>
            <a:ext cx="12110518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When we “fail” our Trust Tests:</a:t>
            </a:r>
          </a:p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We dishonor God.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Grieves God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Ps. 78:41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How oft did they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provoke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 in the wilderness,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grieve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ʿāṣaḇ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vex, hurt)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desert!”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“Limits” God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Ps 78:41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Yea, they turned back and tempted God,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limited the Holy One of Israel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669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1A4ED-F71E-5B19-367C-AFE3EEEDB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ECD3FE-BC35-6F69-E9F0-CFCE62EDF0D1}"/>
              </a:ext>
            </a:extLst>
          </p:cNvPr>
          <p:cNvSpPr txBox="1"/>
          <p:nvPr/>
        </p:nvSpPr>
        <p:spPr>
          <a:xfrm>
            <a:off x="0" y="0"/>
            <a:ext cx="12110518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Failed Trust tests Grieve and limit God.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4:30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“Grieve not the Holy Spirit of God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whereby ye are sealed until the day of redemption”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Even Jesus was “limited” by people’s faith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Mk 6:4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prophet is not without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in his own country, …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could there do no mighty work…”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9:29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“According to your faith be it unto you.”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9:23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thou canst believe, all things are possible”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F0815-34CA-E8CE-B0D9-F99438C95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86DB29-36AC-2F7B-76C1-37614F21EFBE}"/>
              </a:ext>
            </a:extLst>
          </p:cNvPr>
          <p:cNvSpPr txBox="1"/>
          <p:nvPr/>
        </p:nvSpPr>
        <p:spPr>
          <a:xfrm>
            <a:off x="0" y="0"/>
            <a:ext cx="1211051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buAutoNum type="arabicPeriod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“fail” our Trust Tests:</a:t>
            </a:r>
          </a:p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God allows consequences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 curse of Dt 11)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 2:30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“them that honor me I will honor,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they that despise me shall be lightly esteemed.”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Gal. 6:7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not deceived; God is not mocked: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whatsoever a man soweth,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shall he also reap.”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A572B-79B6-A92D-B86C-C08B17C51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BDFDCB-32A5-1C52-7704-EFEB07D559A5}"/>
              </a:ext>
            </a:extLst>
          </p:cNvPr>
          <p:cNvSpPr txBox="1"/>
          <p:nvPr/>
        </p:nvSpPr>
        <p:spPr>
          <a:xfrm>
            <a:off x="0" y="0"/>
            <a:ext cx="12110518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buAutoNum type="arabicPeriod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“fail” our Trust Tests:</a:t>
            </a:r>
          </a:p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Our choices (and consequences) affect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(curse) those around us!   Dt. 20:5,6 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not bow down thyself to them, nor serve them: for I the LORD thy God am a jealous God,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visiting the iniquity of the fathers upon the children unto the third and fourth generation of them that hate me;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shewing mercy unto thousands of them that love me, and keep my commandments.”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14:7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none of us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himself..”</a:t>
            </a:r>
          </a:p>
        </p:txBody>
      </p:sp>
    </p:spTree>
    <p:extLst>
      <p:ext uri="{BB962C8B-B14F-4D97-AF65-F5344CB8AC3E}">
        <p14:creationId xmlns:p14="http://schemas.microsoft.com/office/powerpoint/2010/main" val="19301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38BFA-A120-A485-5E55-2C646439E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697837-43E8-AC24-6C65-1F41891E60C7}"/>
              </a:ext>
            </a:extLst>
          </p:cNvPr>
          <p:cNvSpPr txBox="1"/>
          <p:nvPr/>
        </p:nvSpPr>
        <p:spPr>
          <a:xfrm>
            <a:off x="0" y="-128528"/>
            <a:ext cx="12110518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buAutoNum type="arabicPeriod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“fail” our Trust Tests:</a:t>
            </a:r>
          </a:p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We prove the cause and effect of God’s word.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 11:26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set before you a blessing and a curse,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curse if ye will not obey the commandments of the LORD your God, but turn aside out of the way which I command you this day, to go after other gods, </a:t>
            </a:r>
          </a:p>
          <a:p>
            <a:pPr algn="ctr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Dt. 8:19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it shall be, if thou do at all forget the LORD thy God, and walk after other gods, and serve them, and worship them, I testify against you this day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ye shall surely perish.” 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āḇaḏ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lose yourself)</a:t>
            </a:r>
          </a:p>
        </p:txBody>
      </p:sp>
    </p:spTree>
    <p:extLst>
      <p:ext uri="{BB962C8B-B14F-4D97-AF65-F5344CB8AC3E}">
        <p14:creationId xmlns:p14="http://schemas.microsoft.com/office/powerpoint/2010/main" val="32906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0E077-1817-BE8A-8640-C4DC00C4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0E7268-B774-F4E0-7DA1-DE41896B28B3}"/>
              </a:ext>
            </a:extLst>
          </p:cNvPr>
          <p:cNvSpPr txBox="1"/>
          <p:nvPr/>
        </p:nvSpPr>
        <p:spPr>
          <a:xfrm>
            <a:off x="40741" y="0"/>
            <a:ext cx="1211051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Asa failed God’s Trust tests later in his life. 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Cause: 2 Ch 16: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Another army invasion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just like in Ch. 14.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What does Isaiah 7:1 mean? | Bible Art">
            <a:extLst>
              <a:ext uri="{FF2B5EF4-FFF2-40B4-BE49-F238E27FC236}">
                <a16:creationId xmlns:a16="http://schemas.microsoft.com/office/drawing/2014/main" id="{C04D1822-474D-E269-3002-619DE2E6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99" y="2669640"/>
            <a:ext cx="4188359" cy="41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F958CB-93FF-F431-F62C-E7370C974507}"/>
              </a:ext>
            </a:extLst>
          </p:cNvPr>
          <p:cNvSpPr txBox="1"/>
          <p:nvPr/>
        </p:nvSpPr>
        <p:spPr>
          <a:xfrm>
            <a:off x="329099" y="2669640"/>
            <a:ext cx="73454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1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“In the 36</a:t>
            </a:r>
            <a:r>
              <a:rPr kumimoji="0" lang="en-US" sz="54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year of the reign of Asa,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Baasha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king of Israel came up against Judah..”</a:t>
            </a:r>
          </a:p>
        </p:txBody>
      </p:sp>
    </p:spTree>
    <p:extLst>
      <p:ext uri="{BB962C8B-B14F-4D97-AF65-F5344CB8AC3E}">
        <p14:creationId xmlns:p14="http://schemas.microsoft.com/office/powerpoint/2010/main" val="5140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0CE7D-6F1B-4129-A190-FBC1C2531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40C210-63F6-60C3-E435-49ABDF6C9ACC}"/>
              </a:ext>
            </a:extLst>
          </p:cNvPr>
          <p:cNvSpPr txBox="1"/>
          <p:nvPr/>
        </p:nvSpPr>
        <p:spPr>
          <a:xfrm>
            <a:off x="141825" y="105013"/>
            <a:ext cx="12110518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T: Take Personal Inventory. 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3:5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LORD with all thine heart;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lean not unto thine own understanding.”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R: Recognize God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Pr. 3:6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all thy ways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acknowledge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(yada: recognize, respond to)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Him”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U: Understand Stewardship Pr. 3:9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Honor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thy substance”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kāḇaḏ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Glorify, give weight (value) to.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9C45F-1E7F-45B5-BC04-3C8962ED0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CA4834-0BFA-418D-8C2F-6764B7E37F02}"/>
              </a:ext>
            </a:extLst>
          </p:cNvPr>
          <p:cNvSpPr txBox="1"/>
          <p:nvPr/>
        </p:nvSpPr>
        <p:spPr>
          <a:xfrm>
            <a:off x="40741" y="0"/>
            <a:ext cx="12110518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Instead of trusting God, 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robbed God!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2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“Then Asa brought out silver and gold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 of the treasures of the house of the LORD…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pay God’s enemy to fight for him!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reeBibleimages :: King Asa trusts God for victory and peace :: King Asa is  attacked by the Cushites (1 Kings 15:9-15, 2 Chronicles 14:1-15:19)">
            <a:extLst>
              <a:ext uri="{FF2B5EF4-FFF2-40B4-BE49-F238E27FC236}">
                <a16:creationId xmlns:a16="http://schemas.microsoft.com/office/drawing/2014/main" id="{5D1A332E-EFC3-662D-7EAE-561836B0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51" y="3046988"/>
            <a:ext cx="5081350" cy="381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B5B8E-4AF4-CEAD-E4F2-4337B991FBEF}"/>
              </a:ext>
            </a:extLst>
          </p:cNvPr>
          <p:cNvSpPr txBox="1"/>
          <p:nvPr/>
        </p:nvSpPr>
        <p:spPr>
          <a:xfrm>
            <a:off x="40741" y="3046988"/>
            <a:ext cx="696640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sent to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Benhadad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king of Syria,, saying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‘there is a league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between me and thee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…’”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it worked! 4-6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8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126AA-B0B0-9595-DB97-3431B17CD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AA2FD6-2B30-CBBB-6579-8E840200F9A8}"/>
              </a:ext>
            </a:extLst>
          </p:cNvPr>
          <p:cNvSpPr txBox="1"/>
          <p:nvPr/>
        </p:nvSpPr>
        <p:spPr>
          <a:xfrm>
            <a:off x="40741" y="0"/>
            <a:ext cx="1211051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The Effect: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God sent Hanani to rebuke the him for his unbelief and remind him that: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Chron. 16:9)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"the eyes of the LORD run to and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throughout the whole earth,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show himself strong in the behalf of them whose heart is perfect toward him. </a:t>
            </a:r>
          </a:p>
        </p:txBody>
      </p:sp>
      <p:pic>
        <p:nvPicPr>
          <p:cNvPr id="3074" name="Picture 2" descr="FreeBibleimages :: King Asa fails to trust God and faces conflict :: King  Asa robs the temple treasury (1 Kings 15:16-24, 2 Chronicles 16:1-13)">
            <a:extLst>
              <a:ext uri="{FF2B5EF4-FFF2-40B4-BE49-F238E27FC236}">
                <a16:creationId xmlns:a16="http://schemas.microsoft.com/office/drawing/2014/main" id="{2A295C5D-0D16-5412-9E69-A23DA3AF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50" y="4176074"/>
            <a:ext cx="4226350" cy="26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14E9B6-5E54-634F-009C-1D0EAAD74182}"/>
              </a:ext>
            </a:extLst>
          </p:cNvPr>
          <p:cNvSpPr txBox="1"/>
          <p:nvPr/>
        </p:nvSpPr>
        <p:spPr>
          <a:xfrm>
            <a:off x="-77989" y="4176074"/>
            <a:ext cx="833519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Herein thou hast done foolishly: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therefore,  from henceforth thou shalt have wars."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85D2B-8A48-B532-134A-477863E667EA}"/>
              </a:ext>
            </a:extLst>
          </p:cNvPr>
          <p:cNvSpPr txBox="1"/>
          <p:nvPr/>
        </p:nvSpPr>
        <p:spPr>
          <a:xfrm>
            <a:off x="557700" y="6088559"/>
            <a:ext cx="70638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(consequences, 2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chances?)</a:t>
            </a:r>
          </a:p>
        </p:txBody>
      </p:sp>
    </p:spTree>
    <p:extLst>
      <p:ext uri="{BB962C8B-B14F-4D97-AF65-F5344CB8AC3E}">
        <p14:creationId xmlns:p14="http://schemas.microsoft.com/office/powerpoint/2010/main" val="3946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92C59-8BA4-03F8-5FB9-B9343A4D6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7373D0-5938-1877-9C8A-F31AF293FEEA}"/>
              </a:ext>
            </a:extLst>
          </p:cNvPr>
          <p:cNvSpPr txBox="1"/>
          <p:nvPr/>
        </p:nvSpPr>
        <p:spPr>
          <a:xfrm>
            <a:off x="40741" y="0"/>
            <a:ext cx="1211051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By trusting Syria instead of God, Asa robbed God of more than the Temple treasures, 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robbed God of an opportunity to prove himself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to His own people, and to an unbelieving world.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repenting,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 resented the prophet  (Gal. 4:16),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Rebelled against God, (1 Sam 15:26)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Punished/imprisoned the Prophet,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began persecuting his own people.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 10)</a:t>
            </a:r>
          </a:p>
        </p:txBody>
      </p:sp>
    </p:spTree>
    <p:extLst>
      <p:ext uri="{BB962C8B-B14F-4D97-AF65-F5344CB8AC3E}">
        <p14:creationId xmlns:p14="http://schemas.microsoft.com/office/powerpoint/2010/main" val="25476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2487B-50E3-163B-9BFB-F43084D37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F0FC33-89CD-EA8E-DDF1-F7D571E5E0FF}"/>
              </a:ext>
            </a:extLst>
          </p:cNvPr>
          <p:cNvSpPr txBox="1"/>
          <p:nvPr/>
        </p:nvSpPr>
        <p:spPr>
          <a:xfrm>
            <a:off x="40741" y="0"/>
            <a:ext cx="1211051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God even gave him a “make up exam”. 12-13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Asa in the thirty and ninth year of his reign was diseased in his feet, until his disease was exceeding great: yet in his disease 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sought not to the LORD,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to the physicians.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Asa slept with his fathers,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died in the one and fortieth year of his reign.” </a:t>
            </a:r>
          </a:p>
        </p:txBody>
      </p:sp>
    </p:spTree>
    <p:extLst>
      <p:ext uri="{BB962C8B-B14F-4D97-AF65-F5344CB8AC3E}">
        <p14:creationId xmlns:p14="http://schemas.microsoft.com/office/powerpoint/2010/main" val="158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5F6D9-33DF-1926-230E-2027E9BFB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2B3A41-6BA9-D215-DCC3-F371760CACC9}"/>
              </a:ext>
            </a:extLst>
          </p:cNvPr>
          <p:cNvSpPr txBox="1"/>
          <p:nvPr/>
        </p:nvSpPr>
        <p:spPr>
          <a:xfrm>
            <a:off x="40741" y="0"/>
            <a:ext cx="12110518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T of the Trust test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“Testing” God’s Promises &amp; Power.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We, like Asa, often fail to recognize the “Cause and Effect” of God’s Commands and Promises,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how our responses sometimes rob God!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Nature, and God’s Nature haven’t changed.</a:t>
            </a:r>
          </a:p>
          <a:p>
            <a:pPr lvl="0"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Mal. 3:6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am the LORD, I change not;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efore ye sons of Jacob are not consumed.”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0C676-F37D-CAE4-FA1D-3FD1E4DA1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64AE79-DF84-11CF-A884-9411F59FAF5D}"/>
              </a:ext>
            </a:extLst>
          </p:cNvPr>
          <p:cNvSpPr txBox="1"/>
          <p:nvPr/>
        </p:nvSpPr>
        <p:spPr>
          <a:xfrm>
            <a:off x="40741" y="0"/>
            <a:ext cx="12110518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in your Course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(Journey)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Faith?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T: Take Personal Inventory.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3:5 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Lord with all thine heart;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lean not unto thine own understanding”</a:t>
            </a:r>
          </a:p>
          <a:p>
            <a:pPr lvl="0" algn="ctr"/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you really Trusting? </a:t>
            </a:r>
          </a:p>
          <a:p>
            <a:pPr lvl="0">
              <a:spcBef>
                <a:spcPts val="12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 Recognize God.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Pr. 3:6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all thy ways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acknowledge him, and he shall direct thy paths.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 not wise in thine own eyes, fear the LORD…”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do you look to for direction?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8366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F3590-2A9F-A568-55AA-49D6D2BA4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782C27-C1C0-FA29-4E64-7C6BDA5DCE1B}"/>
              </a:ext>
            </a:extLst>
          </p:cNvPr>
          <p:cNvSpPr txBox="1"/>
          <p:nvPr/>
        </p:nvSpPr>
        <p:spPr>
          <a:xfrm>
            <a:off x="40741" y="0"/>
            <a:ext cx="12110518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in your Course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(Journey)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Faith?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U: Understand Stewardship Pr. 3:9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Honor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kāḇaḏ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Glorify)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thy substance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the choices you make regarding your Time, Talents, Treasures, and Testimony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designed to bring Glory to God,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to yourself?</a:t>
            </a:r>
          </a:p>
        </p:txBody>
      </p:sp>
    </p:spTree>
    <p:extLst>
      <p:ext uri="{BB962C8B-B14F-4D97-AF65-F5344CB8AC3E}">
        <p14:creationId xmlns:p14="http://schemas.microsoft.com/office/powerpoint/2010/main" val="37868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5C2A0-A0B4-3C4A-43D4-DCB42188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73DD50-86DD-26A9-2852-111B725AE299}"/>
              </a:ext>
            </a:extLst>
          </p:cNvPr>
          <p:cNvSpPr txBox="1"/>
          <p:nvPr/>
        </p:nvSpPr>
        <p:spPr>
          <a:xfrm>
            <a:off x="40741" y="0"/>
            <a:ext cx="12110518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Where are you in your Journey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Faith?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urrender to God’s Lordship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3:9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Honor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 … with the </a:t>
            </a:r>
            <a:r>
              <a:rPr kumimoji="0" lang="en-US" sz="40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firstfruits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all thine increase:”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Heb. 10:36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ye have need of patience,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that,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ye have done the will of God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“Now the just shall live by faith”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Jesus isn’t the Lord of your life,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Who is? 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(Luke 6:46)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F6472-E3D1-2365-7346-F7D926D0BA2A}"/>
              </a:ext>
            </a:extLst>
          </p:cNvPr>
          <p:cNvSpPr txBox="1"/>
          <p:nvPr/>
        </p:nvSpPr>
        <p:spPr>
          <a:xfrm>
            <a:off x="1637907" y="3429000"/>
            <a:ext cx="94291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might receive the promise.”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50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EE050-451B-8DF8-0200-51183ECD8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EB05AD-5D83-A5CE-CE29-39D433921A85}"/>
              </a:ext>
            </a:extLst>
          </p:cNvPr>
          <p:cNvSpPr txBox="1"/>
          <p:nvPr/>
        </p:nvSpPr>
        <p:spPr>
          <a:xfrm>
            <a:off x="40741" y="0"/>
            <a:ext cx="1211051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in your Course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(Journey)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Faith?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ake Inventory  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ecognize God,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nderstand Stewardship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urrender to God’s Lordship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T: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Our response to the T.R.U.S. </a:t>
            </a:r>
            <a:r>
              <a:rPr kumimoji="0" lang="en-US" sz="4800" b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Tests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(Proves)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Promised “Cause and Effect”.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Obedience Tests His Power.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D</a:t>
            </a:r>
            <a:r>
              <a:rPr lang="en-US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isobedience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Tests His Patience!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A4270-9ED1-70F4-06EE-8ACC771D6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9B3860-88E2-2362-FCC8-1869B289E42F}"/>
              </a:ext>
            </a:extLst>
          </p:cNvPr>
          <p:cNvSpPr txBox="1"/>
          <p:nvPr/>
        </p:nvSpPr>
        <p:spPr>
          <a:xfrm>
            <a:off x="40741" y="0"/>
            <a:ext cx="12110518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Attitude best reflects your heart?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my life,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I'll do what I want!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That’s the heart of a Rebel! </a:t>
            </a:r>
          </a:p>
          <a:p>
            <a:pPr lvl="0"/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(Ro. 9:20; 1 Sam 15:23) </a:t>
            </a:r>
          </a:p>
          <a:p>
            <a:pPr lvl="0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God will give me what I want first,  </a:t>
            </a:r>
          </a:p>
          <a:p>
            <a:pPr lvl="0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Then I'll give him what He wants. </a:t>
            </a:r>
          </a:p>
          <a:p>
            <a:pPr lvl="0"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That’s the heart of a Negotiator! 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6:33; Heb. 10:36-38)</a:t>
            </a:r>
          </a:p>
          <a:p>
            <a:pPr lvl="0"/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BF9F7-3200-0E8E-23F0-B3C1238F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698FF8-F6BC-F9D4-C3EE-D1A93CC1BEFA}"/>
              </a:ext>
            </a:extLst>
          </p:cNvPr>
          <p:cNvSpPr txBox="1"/>
          <p:nvPr/>
        </p:nvSpPr>
        <p:spPr>
          <a:xfrm>
            <a:off x="93930" y="-110431"/>
            <a:ext cx="1200414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urrender to God’s Lordship</a:t>
            </a: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3:9 illustrates this “first-fruit” principle of trust.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“Honor the LORD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thy substance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the </a:t>
            </a: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firstfruits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all thine increase:”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A4F9E-C1AC-B5C1-52BE-FC2D393FC023}"/>
              </a:ext>
            </a:extLst>
          </p:cNvPr>
          <p:cNvSpPr txBox="1"/>
          <p:nvPr/>
        </p:nvSpPr>
        <p:spPr>
          <a:xfrm>
            <a:off x="-9427" y="2727834"/>
            <a:ext cx="1209807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Honor/obey God first,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Trust Him to take care of the rest.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6:33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Seek ye first</a:t>
            </a:r>
            <a:r>
              <a:rPr kumimoji="0" lang="en-US" sz="4400" b="1" i="1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Kingdom of God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…”</a:t>
            </a:r>
          </a:p>
          <a:p>
            <a:pPr lvl="0" algn="ctr">
              <a:defRPr/>
            </a:pPr>
            <a:r>
              <a:rPr lang="en-US" sz="4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1:18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is the head of the body, the church: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in all things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might have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preeminence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Prōteuō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first in rank and influence)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C1E1A-425F-5312-E734-90A8DB4D4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ED7E7F-E2BE-6F3C-5C04-667B01940510}"/>
              </a:ext>
            </a:extLst>
          </p:cNvPr>
          <p:cNvSpPr txBox="1"/>
          <p:nvPr/>
        </p:nvSpPr>
        <p:spPr>
          <a:xfrm>
            <a:off x="40741" y="0"/>
            <a:ext cx="12110518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Attitude best reflects your heart?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I'll give God what He wants first, 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I’m expecting Him to give me what I want.        </a:t>
            </a:r>
          </a:p>
          <a:p>
            <a:pPr lvl="0"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That’s the heart of a Manipulator!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(Heb. 11:13)</a:t>
            </a:r>
          </a:p>
          <a:p>
            <a:pPr lvl="0">
              <a:spcBef>
                <a:spcPts val="0"/>
              </a:spcBef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I'll give God what He wants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trust Him to do what He knows is best. </a:t>
            </a:r>
          </a:p>
          <a:p>
            <a:pPr lvl="0"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That’s the heart of a Faithful, </a:t>
            </a:r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Trusting servant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>
              <a:spcBef>
                <a:spcPts val="0"/>
              </a:spcBef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26:39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“Not as I will, but as thou wilt!”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8D33B-F49C-AC37-8F39-9F678773D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5C2CAA-9DD1-18C1-7133-299444F83C18}"/>
              </a:ext>
            </a:extLst>
          </p:cNvPr>
          <p:cNvSpPr txBox="1"/>
          <p:nvPr/>
        </p:nvSpPr>
        <p:spPr>
          <a:xfrm>
            <a:off x="40741" y="0"/>
            <a:ext cx="12110518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Dt 30:19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call heaven and earth to record this day against you, that I have set before you</a:t>
            </a:r>
          </a:p>
          <a:p>
            <a:pPr lvl="0"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life and death, blessing and cursing: </a:t>
            </a:r>
          </a:p>
          <a:p>
            <a:pPr lvl="0"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therefore choose life, </a:t>
            </a:r>
          </a:p>
          <a:p>
            <a:pPr lvl="0"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both thou and thy seed may live:</a:t>
            </a:r>
          </a:p>
          <a:p>
            <a:pPr lvl="0"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thou mayest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 the LORD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 God, </a:t>
            </a:r>
          </a:p>
          <a:p>
            <a:pPr lvl="0"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that thou mayest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obey his voice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that thou mayest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cleave unto him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lvl="0"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he is thy life, and the length of thy days:”</a:t>
            </a:r>
          </a:p>
          <a:p>
            <a:pPr lvl="0" algn="ctr"/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choice? (Joshua 24:15)</a:t>
            </a:r>
            <a:endParaRPr kumimoji="0" lang="en-US" sz="66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8911-DF21-039A-8808-1E4998E62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E4F563-1310-7FE7-7F0D-FC32CAACA29D}"/>
              </a:ext>
            </a:extLst>
          </p:cNvPr>
          <p:cNvSpPr txBox="1"/>
          <p:nvPr/>
        </p:nvSpPr>
        <p:spPr>
          <a:xfrm>
            <a:off x="0" y="0"/>
            <a:ext cx="12110518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uses the challenges of life to Test our Trust (Faith) in each of these areas!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Christian life involves a series of “Trust Tests” through which we learn &amp; grow. 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(Is. 48:10,11; Ro 5:3-5; James 1:2-5)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14:21,22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returned again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Lystra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Confirming the souls of the disciples,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exhorting them to continue in the faith,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that we must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much tribulation </a:t>
            </a:r>
          </a:p>
          <a:p>
            <a:pPr algn="ctr"/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thlipsis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pressure)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enter into the kingdom of God.”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5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425E7-4BAB-F411-620C-9FAF7A1A6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04C7D8-7285-D1AE-7E92-0636D23B49B2}"/>
              </a:ext>
            </a:extLst>
          </p:cNvPr>
          <p:cNvSpPr txBox="1"/>
          <p:nvPr/>
        </p:nvSpPr>
        <p:spPr>
          <a:xfrm>
            <a:off x="0" y="0"/>
            <a:ext cx="12110518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Trust Test sets in motion a type of “Cause and Effect”.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 30:15-20; Dt 11:26-28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set before you this day a blessing and a curse;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blessing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if ye obey the commandments of the LORD your God, which I command you this day: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 curse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if ye will not obey the commandments of the LORD your God,  but turn aside out of the way which I command you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go after other gods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….”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83801-2EF7-E12C-F62D-9B1C1E789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83A881-F54A-DE00-9A5F-942D59D1970F}"/>
              </a:ext>
            </a:extLst>
          </p:cNvPr>
          <p:cNvSpPr txBox="1"/>
          <p:nvPr/>
        </p:nvSpPr>
        <p:spPr>
          <a:xfrm>
            <a:off x="0" y="0"/>
            <a:ext cx="12110518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Nobody passes every test, but when we fail,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patiently encourages us to “fail forward!”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(aka: Learn from our failures!)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Proverbs 3:11,12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son, despise not the chastening of the LORD; neither be weary of his correction: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whom the LORD loveth 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as a father the son in whom he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delighteth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rāṣâ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is pleased with, approves of)</a:t>
            </a: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1784-E66F-FDDF-5F22-20BB70655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DD4B15-C49C-CFE8-4C5F-05B1160B5B8E}"/>
              </a:ext>
            </a:extLst>
          </p:cNvPr>
          <p:cNvSpPr txBox="1"/>
          <p:nvPr/>
        </p:nvSpPr>
        <p:spPr>
          <a:xfrm>
            <a:off x="0" y="0"/>
            <a:ext cx="12110518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patiently encourages us to “fail forward!”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12:6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whom the Lord loveth he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chasteneth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no chastening for the present seems to be joyous, but grievous: nevertheless afterward it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yieldeth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peaceable fruit of righteousness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them which are exercised thereby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Wherefore lift up the hands which hang down, …;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make straight paths for your feet,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that which is lame be turned out of the way;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let it rather be healed.”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CC7A0-7314-8924-C958-EFC388BE4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2EAB90-9963-2E3A-7AA8-D6264980B005}"/>
              </a:ext>
            </a:extLst>
          </p:cNvPr>
          <p:cNvSpPr txBox="1"/>
          <p:nvPr/>
        </p:nvSpPr>
        <p:spPr>
          <a:xfrm>
            <a:off x="0" y="0"/>
            <a:ext cx="1211051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buAutoNum type="arabicPeriod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pass our Trust Tests: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We honor (Bless) God!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11:5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“By faith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Enoch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ḥănôḵ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dedicated)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translated..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before his translation he had this testimony,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he pleased God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Gen. 5:24)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50:23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Whoso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offereth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praise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glorifieth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me: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and to him that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ordereth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conversation aright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I shew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salvation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yēšaʿ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safety, prosperity)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God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yᵊhôšûaʿ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see Mt 1:21 and Jn 14:21)</a:t>
            </a:r>
          </a:p>
        </p:txBody>
      </p:sp>
    </p:spTree>
    <p:extLst>
      <p:ext uri="{BB962C8B-B14F-4D97-AF65-F5344CB8AC3E}">
        <p14:creationId xmlns:p14="http://schemas.microsoft.com/office/powerpoint/2010/main" val="9557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6C2CB-D83E-1735-81D9-E59065B3E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BD3C4E-DF96-05CC-DBEF-1C336B6CA242}"/>
              </a:ext>
            </a:extLst>
          </p:cNvPr>
          <p:cNvSpPr txBox="1"/>
          <p:nvPr/>
        </p:nvSpPr>
        <p:spPr>
          <a:xfrm>
            <a:off x="128789" y="-141208"/>
            <a:ext cx="12110518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buAutoNum type="arabicPeriod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pass our Trust Tests: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God honors (blesses) us!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Sam. 2:30   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“for them that honor me I will honor….”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37:3-5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in the LORD, and do good; so shalt thou dwell in the land, and verily thou shalt be fed.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Delight thyself also in the LORD;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give thee the desires of thine heart.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Commit thy way unto the LORD; trust also in him;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bring it to pass….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steps of a good man are ordered by the Lord…”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5" ma:contentTypeDescription="Create a new document." ma:contentTypeScope="" ma:versionID="74667e503c86927cae742be01f04fc88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6ae6e198e2905508e9ea7ba7aa88c714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616ae0-bc3b-4475-9d6b-4c1fddd552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0F62AB-2B65-4A43-AF15-000E64A49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E28BE6-C901-474C-A7ED-27D2B2ED1336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7616ae0-bc3b-4475-9d6b-4c1fddd552c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260AE24-AD10-4FE5-BD1D-1E79F76E5E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2554</Words>
  <Application>Microsoft Office PowerPoint</Application>
  <PresentationFormat>Widescreen</PresentationFormat>
  <Paragraphs>263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 Pro Cond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Keith Peters</cp:lastModifiedBy>
  <cp:revision>35</cp:revision>
  <dcterms:created xsi:type="dcterms:W3CDTF">2010-08-04T21:30:03Z</dcterms:created>
  <dcterms:modified xsi:type="dcterms:W3CDTF">2024-12-15T14:58:11Z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0x0101000F4855EA5AEDC147AC1E63A32A340471</vt:lpwstr>
  </property>
</Properties>
</file>