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537" r:id="rId5"/>
    <p:sldId id="495" r:id="rId6"/>
    <p:sldId id="592" r:id="rId7"/>
    <p:sldId id="582" r:id="rId8"/>
    <p:sldId id="595" r:id="rId9"/>
    <p:sldId id="544" r:id="rId10"/>
    <p:sldId id="583" r:id="rId11"/>
    <p:sldId id="601" r:id="rId12"/>
    <p:sldId id="600" r:id="rId13"/>
    <p:sldId id="602" r:id="rId14"/>
    <p:sldId id="603" r:id="rId15"/>
    <p:sldId id="609" r:id="rId16"/>
    <p:sldId id="593" r:id="rId17"/>
    <p:sldId id="604" r:id="rId18"/>
    <p:sldId id="596" r:id="rId19"/>
    <p:sldId id="610" r:id="rId20"/>
    <p:sldId id="597" r:id="rId21"/>
    <p:sldId id="594" r:id="rId22"/>
    <p:sldId id="598" r:id="rId23"/>
    <p:sldId id="605" r:id="rId24"/>
    <p:sldId id="551" r:id="rId25"/>
    <p:sldId id="590" r:id="rId26"/>
    <p:sldId id="608" r:id="rId27"/>
    <p:sldId id="606" r:id="rId2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0000"/>
    <a:srgbClr val="AE1B02"/>
    <a:srgbClr val="07A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4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0EFAE-65BE-48C3-A07A-01401F2015D5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530A3-AFCE-4A79-AFA9-627C0641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22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20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633B3-EEF4-4108-80FD-16DF46E7CE97}" type="datetimeFigureOut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B0CC2-BA61-4EDA-9119-5D49538F3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5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A07FB-594F-4CE7-8008-E206F1DF44F6}" type="datetimeFigureOut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26094-899A-482D-88CE-4AFDAAF00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53776-811B-4CFB-B783-BC499DD5DCC4}" type="datetimeFigureOut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C8912-E4E7-4766-A78B-9EDA18926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1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F755B-EB85-42B3-BC2D-F259EC0CA040}" type="datetimeFigureOut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53B38-4B97-4D5A-9715-AD2088BC8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3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D44E0-1D25-4109-89B1-46E5E99D5C19}" type="datetimeFigureOut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3268E-4999-4D3F-98C5-9AA382A86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7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2D218-AA04-4256-AC4F-EB6B57E47612}" type="datetimeFigureOut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DC95E-0642-4FD2-A875-98DAA46F7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234BD-CD99-46E4-A901-74AC821204E1}" type="datetimeFigureOut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59A0F-3F1A-4265-B0EB-C24302EB0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5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67E26-2EAA-4AAC-A8B7-981C99E99AC6}" type="datetimeFigureOut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AE172-7A35-4C4A-A933-B7C683475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9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FEA4B-B343-4AF6-9463-E67E2FB806B7}" type="datetimeFigureOut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D12CC-C092-4FEE-8F2B-37FE38151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8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E80B2-434F-45A2-BB18-516D24FBEA16}" type="datetimeFigureOut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8221D-607E-4EA4-AB5F-382AB3F62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6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4B47-AE1F-45C1-B03E-7548BCBF8D23}" type="datetimeFigureOut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B0854-D6E5-4104-89B1-27491A485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9F5ECC-1285-434D-B82E-7F51D3E50163}" type="datetimeFigureOut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0A2E51-CBCF-48C9-BED3-BC62EABEA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PIRITUAL WARFARE | The Unseen Battle - Inspirational &amp; Motivational Video  - YouTube">
            <a:extLst>
              <a:ext uri="{FF2B5EF4-FFF2-40B4-BE49-F238E27FC236}">
                <a16:creationId xmlns:a16="http://schemas.microsoft.com/office/drawing/2014/main" id="{341197C9-8FAF-FB1F-FFC7-B6CA04663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6"/>
          <a:stretch/>
        </p:blipFill>
        <p:spPr bwMode="auto">
          <a:xfrm>
            <a:off x="456817" y="456986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877C74-3CB2-CD58-C715-D8AEF12D0B51}"/>
              </a:ext>
            </a:extLst>
          </p:cNvPr>
          <p:cNvSpPr txBox="1"/>
          <p:nvPr/>
        </p:nvSpPr>
        <p:spPr>
          <a:xfrm>
            <a:off x="1596167" y="4537261"/>
            <a:ext cx="1090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Eph 6:10-18; 2 Cor 10:3-5; 2 Cor 2:11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EEC2AB-682B-F3BB-CFD9-0B0C5C4EF80C}"/>
              </a:ext>
            </a:extLst>
          </p:cNvPr>
          <p:cNvSpPr txBox="1"/>
          <p:nvPr/>
        </p:nvSpPr>
        <p:spPr>
          <a:xfrm>
            <a:off x="823841" y="5068814"/>
            <a:ext cx="10901679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“Lest Satan should get an advantage of us: for we are not ignorant of his devices.” 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695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3)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 81:11-12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“But my people would not hearken to </a:t>
            </a:r>
          </a:p>
          <a:p>
            <a:pPr lvl="0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my voice; and Israel would none of me.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I gave them up unto their own hearts'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lust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sherirût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imagination, </a:t>
            </a:r>
            <a:r>
              <a:rPr lang="en-US" sz="40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twisted obstinacy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{From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shôrēr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to be hostile, </a:t>
            </a: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 opponent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they walked in their own counsels.”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môʿēṣâ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purpose)</a:t>
            </a:r>
          </a:p>
          <a:p>
            <a:pPr lvl="0" algn="ctr">
              <a:spcBef>
                <a:spcPts val="12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Oh that my people had hearkened unto me,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Israel had walked in my ways! </a:t>
            </a:r>
          </a:p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I should soon have subdued their enemies,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turned my hand against their adversaries.” </a:t>
            </a:r>
          </a:p>
        </p:txBody>
      </p:sp>
    </p:spTree>
    <p:extLst>
      <p:ext uri="{BB962C8B-B14F-4D97-AF65-F5344CB8AC3E}">
        <p14:creationId xmlns:p14="http://schemas.microsoft.com/office/powerpoint/2010/main" val="203446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4)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6:23-26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commandment is a lamp; and the law is light; and reproofs of instruction are the way of life: </a:t>
            </a:r>
          </a:p>
          <a:p>
            <a:pPr lvl="0" algn="ctr">
              <a:spcBef>
                <a:spcPts val="120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keep thee from the evil woman,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the flattery of the tongue of a strange woman.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Lust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Ḥāmad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desire 11x, covet 4x, delight 2x)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not after her beauty in thine heart;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neither let her take thee with her eyelids.</a:t>
            </a:r>
          </a:p>
          <a:p>
            <a:pPr lvl="0" algn="ctr">
              <a:spcBef>
                <a:spcPts val="120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by means of a whorish woman 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man is brought to a piece of bread: 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adulteress will hunt for the precious life.”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3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7201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6:27-33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 a man take fire in his bosom, </a:t>
            </a:r>
          </a:p>
          <a:p>
            <a:pPr lvl="0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and his clothes not be burned? 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Can one go upon hot coals, &amp; his feet not be burned?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But whoso committeth adultery …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lacketh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lēb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heart, mind, wisdom)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that doeth it </a:t>
            </a:r>
            <a:r>
              <a:rPr lang="en-US" sz="4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destroyeth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Shāḥat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ruins, corrupts, decays)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own soul.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lvl="0" algn="ctr">
              <a:spcBef>
                <a:spcPts val="12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wound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negaʿ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plague)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dishonor shall he get; 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his reproach shall not be wiped away. </a:t>
            </a:r>
          </a:p>
          <a:p>
            <a:pPr lvl="0" algn="ctr"/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15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74235"/>
            <a:ext cx="12192000" cy="7448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“lust after evil things”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Cor. 10:6</a:t>
            </a:r>
          </a:p>
          <a:p>
            <a:pPr marL="742950" lvl="0" indent="-742950">
              <a:buAutoNum type="alphaUcPeriod" startAt="3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Notice how the N.T. describes Lust </a:t>
            </a:r>
          </a:p>
          <a:p>
            <a:pPr lvl="0"/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epithumeo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(v): desire 8x, lust 4x; covet 3x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from: </a:t>
            </a:r>
          </a:p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1) Epi (preposition)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Means to Superimpose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(time, place, order, priority, or direction)</a:t>
            </a:r>
          </a:p>
          <a:p>
            <a:pPr lvl="0"/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“To set your heart upon”</a:t>
            </a:r>
          </a:p>
          <a:p>
            <a:pPr lvl="0"/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a) This means that lust 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(or those behind it) 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seeks to </a:t>
            </a:r>
          </a:p>
          <a:p>
            <a:pPr lvl="0"/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superimpose (prioritize) its agenda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onto 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(or over) </a:t>
            </a:r>
          </a:p>
          <a:p>
            <a:pPr lvl="0"/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hearts</a:t>
            </a:r>
          </a:p>
          <a:p>
            <a:pPr lvl="0"/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Pr. 4:23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“keep thy heart with all diligence…”</a:t>
            </a:r>
          </a:p>
          <a:p>
            <a:pPr lvl="0"/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endParaRPr 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EDF13-EDAF-48AB-276B-7B99A98501C5}"/>
              </a:ext>
            </a:extLst>
          </p:cNvPr>
          <p:cNvSpPr txBox="1"/>
          <p:nvPr/>
        </p:nvSpPr>
        <p:spPr>
          <a:xfrm>
            <a:off x="3818299" y="5462908"/>
            <a:ext cx="64234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order to corrupt them! 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41139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74235"/>
            <a:ext cx="12192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epithumeo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desire 8x, lust 4x; covet 3x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from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Epi (preposition)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Means to Superimpose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2)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Thumos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(n)  Passion. </a:t>
            </a:r>
          </a:p>
          <a:p>
            <a:pPr lvl="0"/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a) Translated wrath 15x; fierceness 2x, </a:t>
            </a:r>
          </a:p>
          <a:p>
            <a:pPr lvl="0"/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indignation 1x. </a:t>
            </a:r>
          </a:p>
          <a:p>
            <a:pPr lvl="0"/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b) from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thyō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Meaning to rush.  </a:t>
            </a:r>
          </a:p>
          <a:p>
            <a:pPr lvl="0"/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Translated kill 8x, sacrifice 5x</a:t>
            </a:r>
          </a:p>
          <a:p>
            <a:pPr lvl="0" algn="ctr"/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implies that when we “rush” to satisfy our lusts,</a:t>
            </a:r>
          </a:p>
          <a:p>
            <a:pPr lvl="0" algn="ctr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end up sacrificing something of value!</a:t>
            </a:r>
          </a:p>
        </p:txBody>
      </p:sp>
    </p:spTree>
    <p:extLst>
      <p:ext uri="{BB962C8B-B14F-4D97-AF65-F5344CB8AC3E}">
        <p14:creationId xmlns:p14="http://schemas.microsoft.com/office/powerpoint/2010/main" val="299829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lust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(English/Hebrew/Greek)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involves desire,</a:t>
            </a:r>
          </a:p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does this have to do with our Sacrifice? </a:t>
            </a:r>
          </a:p>
          <a:p>
            <a:pPr lvl="0"/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 What/who we truly desire, </a:t>
            </a:r>
          </a:p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 22:2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“Take now thy son, thine only son Isaac,    </a:t>
            </a:r>
          </a:p>
          <a:p>
            <a:pPr lvl="0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whom thou </a:t>
            </a:r>
            <a:r>
              <a:rPr lang="en-US" sz="4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lovest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…; and offer him there…”</a:t>
            </a:r>
          </a:p>
          <a:p>
            <a:pPr lvl="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b) Sacrifice is a type and method of </a:t>
            </a:r>
            <a:r>
              <a:rPr 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Worship!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Vs 5</a:t>
            </a:r>
          </a:p>
          <a:p>
            <a:pPr lvl="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and the lad will go yonder 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worship,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come again to you. </a:t>
            </a:r>
          </a:p>
          <a:p>
            <a:pPr lvl="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c) Our sacrifice proves our priorities/</a:t>
            </a:r>
            <a:r>
              <a:rPr 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devotion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Vs 12      </a:t>
            </a:r>
          </a:p>
          <a:p>
            <a:pPr lvl="0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“now I know that thou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fearest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God….”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C64243-9A6D-3209-029D-C72EF9CF42C8}"/>
              </a:ext>
            </a:extLst>
          </p:cNvPr>
          <p:cNvSpPr txBox="1"/>
          <p:nvPr/>
        </p:nvSpPr>
        <p:spPr>
          <a:xfrm>
            <a:off x="7685756" y="1421522"/>
            <a:ext cx="63600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sacrifice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for!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53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Abraham's Sacrifice of Isaac Foreshadowing the Crucifixion of Christ –  Could Be Anonymous">
            <a:extLst>
              <a:ext uri="{FF2B5EF4-FFF2-40B4-BE49-F238E27FC236}">
                <a16:creationId xmlns:a16="http://schemas.microsoft.com/office/drawing/2014/main" id="{658FFC76-1D30-21D7-E5E6-0B90A8AAB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8A825B-4084-A359-096B-E36E4A621475}"/>
              </a:ext>
            </a:extLst>
          </p:cNvPr>
          <p:cNvSpPr txBox="1"/>
          <p:nvPr/>
        </p:nvSpPr>
        <p:spPr>
          <a:xfrm>
            <a:off x="151718" y="89452"/>
            <a:ext cx="123873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 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A5A8CB-84FF-C74F-4A6B-1C393D7416D6}"/>
              </a:ext>
            </a:extLst>
          </p:cNvPr>
          <p:cNvSpPr txBox="1"/>
          <p:nvPr/>
        </p:nvSpPr>
        <p:spPr>
          <a:xfrm>
            <a:off x="0" y="5916543"/>
            <a:ext cx="117234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“My son, God will provide himself a lamb..”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935A2E-E3B3-F044-CE06-7C18F9977C2C}"/>
              </a:ext>
            </a:extLst>
          </p:cNvPr>
          <p:cNvSpPr txBox="1"/>
          <p:nvPr/>
        </p:nvSpPr>
        <p:spPr>
          <a:xfrm>
            <a:off x="9062517" y="3429000"/>
            <a:ext cx="29423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13 and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Heb. 11:17-19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3FBD65-18C5-1A7A-E4BB-95D8A9511174}"/>
              </a:ext>
            </a:extLst>
          </p:cNvPr>
          <p:cNvSpPr txBox="1"/>
          <p:nvPr/>
        </p:nvSpPr>
        <p:spPr>
          <a:xfrm>
            <a:off x="219546" y="74062"/>
            <a:ext cx="126092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Ge 22:7 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“My Father…where is the lamb for the burnt offering?” 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00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lust involves desire:</a:t>
            </a:r>
          </a:p>
          <a:p>
            <a:pPr lvl="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What’s the effect if that desire becomes perverted?</a:t>
            </a:r>
          </a:p>
          <a:p>
            <a:pPr lvl="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Since lust comes from the root words epi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(superimpose)    </a:t>
            </a:r>
          </a:p>
          <a:p>
            <a:pPr lvl="0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and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Thyo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meaning to rush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(to sacrifice, and/or kill.)</a:t>
            </a:r>
          </a:p>
          <a:p>
            <a:pPr lvl="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Our lusts (desires) become “perverted” when Satan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(or others)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superimpose their agenda over God’s design.</a:t>
            </a:r>
          </a:p>
          <a:p>
            <a:pPr lvl="0">
              <a:spcBef>
                <a:spcPts val="12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b) This gives Satan ground/ influence. 1 Cor 10:20     </a:t>
            </a:r>
          </a:p>
          <a:p>
            <a:pPr lvl="0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“the things which the Gentiles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sacrifice,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thyo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sacrifice to devils, and not to God: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would not that ye should have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fellowship with devils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66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110449"/>
            <a:ext cx="12192000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Desire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(even for good things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 become perverted by: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subject. 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(Who’s behind the enticement)</a:t>
            </a:r>
          </a:p>
          <a:p>
            <a:pPr lvl="0"/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(Satan: Mt. 4:1-11; Self: James 1:13-16)</a:t>
            </a:r>
          </a:p>
          <a:p>
            <a:pPr marL="571500" lvl="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object. 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(What/who we want/desire)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Prov 6,7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objective  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(Why we desire it)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4:3</a:t>
            </a:r>
          </a:p>
          <a:p>
            <a:pPr marL="571500" lvl="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timing. 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(When we want/desire it)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Heb. 13:4</a:t>
            </a:r>
          </a:p>
          <a:p>
            <a:pPr marL="571500" lvl="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method. 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(How we seek to satisfy that desire)</a:t>
            </a:r>
          </a:p>
          <a:p>
            <a:pPr lvl="0" algn="ctr"/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(David/Bathsheba 2 Sam. 11; </a:t>
            </a:r>
          </a:p>
          <a:p>
            <a:pPr lvl="0"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Amnon and Tamar 2 Sam. 13)</a:t>
            </a:r>
          </a:p>
        </p:txBody>
      </p:sp>
    </p:spTree>
    <p:extLst>
      <p:ext uri="{BB962C8B-B14F-4D97-AF65-F5344CB8AC3E}">
        <p14:creationId xmlns:p14="http://schemas.microsoft.com/office/powerpoint/2010/main" val="196477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-95042"/>
            <a:ext cx="12192000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more we rationalize our perverted desires, </a:t>
            </a:r>
          </a:p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more influence we give Satan in our lives.</a:t>
            </a:r>
          </a:p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3:15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“This wisdom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descendeth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not from above,</a:t>
            </a:r>
          </a:p>
          <a:p>
            <a:pPr lvl="0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but is earthly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epigios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sensual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psychikos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lvl="0"/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Devilish!”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daimoniō’dēs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demonic)</a:t>
            </a:r>
          </a:p>
          <a:p>
            <a:pPr lvl="0"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Ro. 1:22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“Professing themselves to be wise, …became fools, </a:t>
            </a:r>
          </a:p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changed the glory of the uncorruptible God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into an image made like to corruptible man, …. </a:t>
            </a:r>
          </a:p>
          <a:p>
            <a:pPr lvl="0"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Wherefore God also gave them up to uncleanness through the lusts of their own hearts,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dishonor their own bodies between themselves: </a:t>
            </a:r>
            <a:endParaRPr lang="en-US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53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you know the enemy and know yourself, </a:t>
            </a:r>
          </a:p>
          <a:p>
            <a:pPr algn="ctr"/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need not fear the result of a hundred battles. 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you know yourself but not the enemy,</a:t>
            </a:r>
          </a:p>
          <a:p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for every victory gained </a:t>
            </a:r>
          </a:p>
          <a:p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you will also suffer a defeat. </a:t>
            </a:r>
          </a:p>
        </p:txBody>
      </p:sp>
      <p:pic>
        <p:nvPicPr>
          <p:cNvPr id="1026" name="Picture 2" descr="کتاب صوتی انگلیسی هنر جنگ | بوکزی فا دانلود کتاب صوتی زبان خارجی">
            <a:extLst>
              <a:ext uri="{FF2B5EF4-FFF2-40B4-BE49-F238E27FC236}">
                <a16:creationId xmlns:a16="http://schemas.microsoft.com/office/drawing/2014/main" id="{C4776484-66ED-1298-E885-18E55AC439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" t="4682" r="9634" b="5012"/>
          <a:stretch/>
        </p:blipFill>
        <p:spPr bwMode="auto">
          <a:xfrm>
            <a:off x="8395853" y="2052537"/>
            <a:ext cx="3796147" cy="480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A4587F-FC25-0217-38FB-5C3A94205C59}"/>
              </a:ext>
            </a:extLst>
          </p:cNvPr>
          <p:cNvSpPr txBox="1"/>
          <p:nvPr/>
        </p:nvSpPr>
        <p:spPr>
          <a:xfrm>
            <a:off x="36948" y="3429000"/>
            <a:ext cx="858058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 know neither the enemy nor yourself, </a:t>
            </a:r>
          </a:p>
          <a:p>
            <a:pPr algn="ctr"/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You’ll succumb in every battle.”   </a:t>
            </a:r>
            <a:r>
              <a:rPr lang="en-US" sz="48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800" b="1" baseline="30000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8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century BC</a:t>
            </a:r>
            <a:b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83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7448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…changed the truth of God into a lie, and worshipped and served the creature more than the Creator, </a:t>
            </a:r>
          </a:p>
          <a:p>
            <a:pPr lvl="0" algn="ctr">
              <a:spcBef>
                <a:spcPts val="1200"/>
              </a:spcBef>
            </a:pP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this cause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gave them up unto vile affections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even their women did change the natural use into that which is against nature: </a:t>
            </a:r>
          </a:p>
          <a:p>
            <a:pPr lvl="0"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And likewise also the men, leaving the natural use of the woman, burned in their lust one toward another; men with men working that which is unseemly, </a:t>
            </a:r>
          </a:p>
          <a:p>
            <a:pPr lvl="0" algn="ctr">
              <a:spcBef>
                <a:spcPts val="1200"/>
              </a:spcBef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..as they did not like to retain God in their knowledge,</a:t>
            </a:r>
          </a:p>
          <a:p>
            <a:pPr lvl="0"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gave them over to a reprobate mind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</a:p>
          <a:p>
            <a:pPr lvl="0" algn="ctr"/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18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CBE327-BF76-445F-9AB9-406716025DAB}"/>
              </a:ext>
            </a:extLst>
          </p:cNvPr>
          <p:cNvSpPr txBox="1"/>
          <p:nvPr/>
        </p:nvSpPr>
        <p:spPr>
          <a:xfrm>
            <a:off x="0" y="0"/>
            <a:ext cx="12191999" cy="6755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Satan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(adversary) 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has had thousands of years to perfect using the world (1 Jn 2:15,16)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our own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human weakness (James 1:13-16)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(our </a:t>
            </a:r>
            <a:r>
              <a:rPr lang="en-US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propensity for pessimism and perversion)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distract, distort, delude, and deceive us</a:t>
            </a:r>
            <a:r>
              <a:rPr lang="en-US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4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 attempt 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ultimately defeat us.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Thankfully we’re not alone!  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 8:28-31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“If God be for us, who can be against us?”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 Heb. 13:5,6</a:t>
            </a:r>
          </a:p>
        </p:txBody>
      </p:sp>
    </p:spTree>
    <p:extLst>
      <p:ext uri="{BB962C8B-B14F-4D97-AF65-F5344CB8AC3E}">
        <p14:creationId xmlns:p14="http://schemas.microsoft.com/office/powerpoint/2010/main" val="300744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405D75-BD46-0B4A-9B71-49C323022D6B}"/>
              </a:ext>
            </a:extLst>
          </p:cNvPr>
          <p:cNvSpPr txBox="1"/>
          <p:nvPr/>
        </p:nvSpPr>
        <p:spPr>
          <a:xfrm>
            <a:off x="68642" y="-99589"/>
            <a:ext cx="120547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He’s given us his power and promises: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“that through these we might become partakers of the divine nature,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having escaped the corruption that is in the world through lust.”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CBE327-BF76-445F-9AB9-406716025DAB}"/>
              </a:ext>
            </a:extLst>
          </p:cNvPr>
          <p:cNvSpPr txBox="1"/>
          <p:nvPr/>
        </p:nvSpPr>
        <p:spPr>
          <a:xfrm>
            <a:off x="-144856" y="3466577"/>
            <a:ext cx="1219199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1Jn 4:4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are of God…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have overcome them: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greater is he that is in you,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than he that is in the world.”</a:t>
            </a:r>
          </a:p>
        </p:txBody>
      </p:sp>
    </p:spTree>
    <p:extLst>
      <p:ext uri="{BB962C8B-B14F-4D97-AF65-F5344CB8AC3E}">
        <p14:creationId xmlns:p14="http://schemas.microsoft.com/office/powerpoint/2010/main" val="145888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 John 5 Easy To Read">
            <a:extLst>
              <a:ext uri="{FF2B5EF4-FFF2-40B4-BE49-F238E27FC236}">
                <a16:creationId xmlns:a16="http://schemas.microsoft.com/office/drawing/2014/main" id="{A7A941A6-E4E4-E0D3-393E-746BEBFF1C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32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2054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4CA129-EC4D-EA79-CAE8-47689AC42430}"/>
              </a:ext>
            </a:extLst>
          </p:cNvPr>
          <p:cNvSpPr txBox="1"/>
          <p:nvPr/>
        </p:nvSpPr>
        <p:spPr>
          <a:xfrm>
            <a:off x="308113" y="4691270"/>
            <a:ext cx="86768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What are you doing to grow your faith?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DADD5F-7C01-DC6C-3296-6A018C41CD6D}"/>
              </a:ext>
            </a:extLst>
          </p:cNvPr>
          <p:cNvSpPr txBox="1"/>
          <p:nvPr/>
        </p:nvSpPr>
        <p:spPr>
          <a:xfrm>
            <a:off x="126207" y="1371600"/>
            <a:ext cx="9047610" cy="3204477"/>
          </a:xfrm>
          <a:prstGeom prst="rect">
            <a:avLst/>
          </a:prstGeom>
          <a:solidFill>
            <a:srgbClr val="FFC000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E1A428-8456-7BEE-A97D-0EE784C95CC1}"/>
              </a:ext>
            </a:extLst>
          </p:cNvPr>
          <p:cNvSpPr txBox="1"/>
          <p:nvPr/>
        </p:nvSpPr>
        <p:spPr>
          <a:xfrm>
            <a:off x="308113" y="1217354"/>
            <a:ext cx="8637105" cy="3416320"/>
          </a:xfrm>
          <a:prstGeom prst="rect">
            <a:avLst/>
          </a:prstGeom>
          <a:solidFill>
            <a:schemeClr val="bg1"/>
          </a:solidFill>
          <a:effectLst>
            <a:softEdge rad="304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Georgia" panose="02040502050405020303" pitchFamily="18" charset="0"/>
              </a:rPr>
              <a:t>1 John 5:4 </a:t>
            </a:r>
            <a:r>
              <a:rPr lang="en-US" sz="5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“this is the victory that </a:t>
            </a:r>
            <a:r>
              <a:rPr lang="en-US" sz="54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overcometh</a:t>
            </a:r>
            <a:r>
              <a:rPr lang="en-US" sz="5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the world,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even our faith.” </a:t>
            </a:r>
          </a:p>
        </p:txBody>
      </p:sp>
    </p:spTree>
    <p:extLst>
      <p:ext uri="{BB962C8B-B14F-4D97-AF65-F5344CB8AC3E}">
        <p14:creationId xmlns:p14="http://schemas.microsoft.com/office/powerpoint/2010/main" val="242523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piritual Armor for Spiritual War :. Kenneth Copeland, Devotional, + Pdf">
            <a:extLst>
              <a:ext uri="{FF2B5EF4-FFF2-40B4-BE49-F238E27FC236}">
                <a16:creationId xmlns:a16="http://schemas.microsoft.com/office/drawing/2014/main" id="{62291E58-BD93-7904-8608-E76D1720F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8CBA40-6C1A-8B6D-B303-5E7F1C85EF49}"/>
              </a:ext>
            </a:extLst>
          </p:cNvPr>
          <p:cNvSpPr txBox="1"/>
          <p:nvPr/>
        </p:nvSpPr>
        <p:spPr>
          <a:xfrm>
            <a:off x="-134319" y="396158"/>
            <a:ext cx="4814961" cy="4647426"/>
          </a:xfrm>
          <a:prstGeom prst="rect">
            <a:avLst/>
          </a:prstGeom>
          <a:noFill/>
          <a:effectLst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Georgia" panose="02040502050405020303" pitchFamily="18" charset="0"/>
              </a:rPr>
              <a:t>Eph. 6:11  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“Put on the whole armor of God, 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ye may be able to stand against the wiles of the devil.”</a:t>
            </a:r>
          </a:p>
          <a:p>
            <a:pPr algn="ctr"/>
            <a:endParaRPr lang="en-US" sz="48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B955F7-2634-93D0-6FF9-4BF70C752E6F}"/>
              </a:ext>
            </a:extLst>
          </p:cNvPr>
          <p:cNvSpPr txBox="1"/>
          <p:nvPr/>
        </p:nvSpPr>
        <p:spPr>
          <a:xfrm>
            <a:off x="6768481" y="1944035"/>
            <a:ext cx="5557838" cy="3416320"/>
          </a:xfrm>
          <a:prstGeom prst="rect">
            <a:avLst/>
          </a:prstGeom>
          <a:solidFill>
            <a:schemeClr val="tx1">
              <a:alpha val="98000"/>
            </a:schemeClr>
          </a:solidFill>
          <a:effectLst>
            <a:softEdge rad="139700"/>
          </a:effectLst>
        </p:spPr>
        <p:txBody>
          <a:bodyPr wrap="square" rtlCol="0">
            <a:spAutoFit/>
          </a:bodyPr>
          <a:lstStyle/>
          <a:p>
            <a:pPr marL="742950" indent="-742950" algn="ctr">
              <a:buAutoNum type="arabicPlain" startAt="12"/>
            </a:pP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we wrestle not against flesh and blood, </a:t>
            </a:r>
          </a:p>
          <a:p>
            <a:pPr algn="ctr"/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against principalities, against powers, </a:t>
            </a:r>
          </a:p>
          <a:p>
            <a:pPr algn="ctr"/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against the rulers of the darkness of this world,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8F4B8C-9A50-FE43-EA75-54715062707F}"/>
              </a:ext>
            </a:extLst>
          </p:cNvPr>
          <p:cNvSpPr txBox="1"/>
          <p:nvPr/>
        </p:nvSpPr>
        <p:spPr>
          <a:xfrm>
            <a:off x="153909" y="6114157"/>
            <a:ext cx="11903771" cy="830997"/>
          </a:xfrm>
          <a:prstGeom prst="rect">
            <a:avLst/>
          </a:prstGeom>
          <a:solidFill>
            <a:schemeClr val="tx1"/>
          </a:solidFill>
          <a:effectLst>
            <a:softEdge rad="114300"/>
          </a:effectLst>
        </p:spPr>
        <p:txBody>
          <a:bodyPr wrap="square">
            <a:spAutoFit/>
          </a:bodyPr>
          <a:lstStyle/>
          <a:p>
            <a:pPr algn="ctr"/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against spiritual wickedness in high places.”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283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405D75-BD46-0B4A-9B71-49C323022D6B}"/>
              </a:ext>
            </a:extLst>
          </p:cNvPr>
          <p:cNvSpPr txBox="1"/>
          <p:nvPr/>
        </p:nvSpPr>
        <p:spPr>
          <a:xfrm>
            <a:off x="0" y="153908"/>
            <a:ext cx="1205471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“To know thyself is the beginning of wisdom.” 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Socrates  400 BC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9:10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fear of the LORD is the beginning of wisdom: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knowledge of the holy is understanding.”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(through Solomon)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 BC</a:t>
            </a:r>
          </a:p>
          <a:p>
            <a:pPr algn="ctr"/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CBE327-BF76-445F-9AB9-406716025DAB}"/>
              </a:ext>
            </a:extLst>
          </p:cNvPr>
          <p:cNvSpPr txBox="1"/>
          <p:nvPr/>
        </p:nvSpPr>
        <p:spPr>
          <a:xfrm>
            <a:off x="0" y="3429000"/>
            <a:ext cx="12191999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Satan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(the adversary) 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knows our nature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uses that knowledge to deceived, distort &amp; delude,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 attempt 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draw us away from God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ultimately defeat us. </a:t>
            </a:r>
            <a:endParaRPr kumimoji="0" lang="en-US" sz="14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0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CBE327-BF76-445F-9AB9-406716025DAB}"/>
              </a:ext>
            </a:extLst>
          </p:cNvPr>
          <p:cNvSpPr txBox="1"/>
          <p:nvPr/>
        </p:nvSpPr>
        <p:spPr>
          <a:xfrm>
            <a:off x="141654" y="0"/>
            <a:ext cx="11896435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 only does he seduce us into rejecting God’s wisdom and ways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(Gen. 3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 Rev. 20);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 also motivates us to embrace his wisdom,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contaminated by evil, perversion and rebellion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“This wisdom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descendeth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not from above,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but is earthly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epigios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),  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For where envying and strife is, there is confusion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and every evil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phaulos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foul)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work.” 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James 3:15-16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89067-D2DE-9A91-8CFE-BBE3AE3C3BDF}"/>
              </a:ext>
            </a:extLst>
          </p:cNvPr>
          <p:cNvSpPr txBox="1"/>
          <p:nvPr/>
        </p:nvSpPr>
        <p:spPr>
          <a:xfrm>
            <a:off x="2120630" y="4109937"/>
            <a:ext cx="84241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Devilish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!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daimoniō’dēs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demonic)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6E36D2-E105-D967-E463-3E7FFEBA6FFD}"/>
              </a:ext>
            </a:extLst>
          </p:cNvPr>
          <p:cNvSpPr txBox="1"/>
          <p:nvPr/>
        </p:nvSpPr>
        <p:spPr>
          <a:xfrm>
            <a:off x="6507805" y="3535525"/>
            <a:ext cx="62062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sensual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psychikos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),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49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A4587F-FC25-0217-38FB-5C3A94205C59}"/>
              </a:ext>
            </a:extLst>
          </p:cNvPr>
          <p:cNvSpPr txBox="1"/>
          <p:nvPr/>
        </p:nvSpPr>
        <p:spPr>
          <a:xfrm>
            <a:off x="64698" y="2685601"/>
            <a:ext cx="12050346" cy="370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We’ve already discussed how: </a:t>
            </a:r>
          </a:p>
          <a:p>
            <a:pPr algn="ctr"/>
            <a:r>
              <a:rPr lang="en-US" sz="44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limited </a:t>
            </a:r>
            <a:r>
              <a:rPr lang="en-US" sz="40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(self focused) </a:t>
            </a:r>
            <a:r>
              <a:rPr lang="en-US" sz="44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perspective leaves us    </a:t>
            </a:r>
          </a:p>
          <a:p>
            <a:r>
              <a:rPr lang="en-US" sz="4400" b="1" i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questioning orders and complaining about ordeals</a:t>
            </a:r>
            <a:r>
              <a:rPr lang="en-US" sz="4000" b="1" i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ts val="1800"/>
              </a:spcBef>
            </a:pPr>
            <a:r>
              <a:rPr lang="en-US" sz="40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propensity for Perversion Produces:</a:t>
            </a:r>
          </a:p>
          <a:p>
            <a:r>
              <a:rPr lang="en-US" sz="4000" b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i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Distortion</a:t>
            </a:r>
            <a:r>
              <a:rPr lang="en-US" sz="4000" b="1" i="1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Subversion  Deception  Rebellion</a:t>
            </a:r>
            <a:endParaRPr lang="en-US" sz="4000" b="1" i="1" dirty="0">
              <a:solidFill>
                <a:srgbClr val="1818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CBE327-BF76-445F-9AB9-406716025DAB}"/>
              </a:ext>
            </a:extLst>
          </p:cNvPr>
          <p:cNvSpPr txBox="1"/>
          <p:nvPr/>
        </p:nvSpPr>
        <p:spPr>
          <a:xfrm>
            <a:off x="141654" y="0"/>
            <a:ext cx="11896435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Cor 2:11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“Lest Satan should get an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us: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Pleonekte’ō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covet, defraud, make a gain)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we are not ignorant of his devices.”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noe’ma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perception, purpose, disposition)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9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-9728" y="-126459"/>
            <a:ext cx="12192000" cy="7602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Notice how these propensities caused Israel to drift from God and move toward </a:t>
            </a:r>
          </a:p>
          <a:p>
            <a:pPr lvl="0"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“Fellowship with devils”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 Cor. 10:20)  </a:t>
            </a:r>
          </a:p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10:5-7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“…They were overthrown in the wilderness.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Now these things were our examples, to the intent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should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lus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 after evil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kakos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worthless)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things,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they also lusted.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epithumeo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superimposed passion) </a:t>
            </a:r>
          </a:p>
          <a:p>
            <a:pPr lvl="0"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Neither be ye idolaters, as were some of them; 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it is written ‘The people sat down to eat and drink, and rose up to play.’”</a:t>
            </a:r>
          </a:p>
          <a:p>
            <a:pPr lvl="0"/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54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74235"/>
            <a:ext cx="12192000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verses reference two separate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(yet similar)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episodes in Israel’s journey that illustrate this propensity for perversion </a:t>
            </a:r>
          </a:p>
          <a:p>
            <a:pPr lvl="0"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how Satan uses it to “overthrow us”.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US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morning we’ll look at the first of these events and the Power/Perversion behind it.</a:t>
            </a:r>
          </a:p>
          <a:p>
            <a:pPr lvl="0"/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They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“lusted after evil things”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Cor. 10:6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73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74235"/>
            <a:ext cx="12192000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“lust after evil things”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Cor. 10:6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 “Lust” is a Pre-existing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(Human)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condition.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A.  Lust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(English)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defined as a strong desire</a:t>
            </a:r>
          </a:p>
          <a:p>
            <a:pPr lvl="0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(for sex, food, fame, satisfaction, </a:t>
            </a:r>
            <a:r>
              <a:rPr 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1) Physical / Emotional Desire is a God given</a:t>
            </a:r>
          </a:p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drive that was designed to draw us toward </a:t>
            </a:r>
          </a:p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healthy (interdependent) relationships with </a:t>
            </a:r>
          </a:p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our God, others, and even ourselves. </a:t>
            </a:r>
          </a:p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2) Desires can become subverted and perverted.    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21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83288"/>
            <a:ext cx="12192000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“lust after evil things”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Cor. 10:6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“Lust” is a Pre-existing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(Human)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condition.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 Notice how the Old Testament portrays Lust </a:t>
            </a:r>
          </a:p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1) 1</a:t>
            </a:r>
            <a:r>
              <a:rPr lang="en-US" sz="4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Reference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 78:18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“tempted God in their </a:t>
            </a:r>
          </a:p>
          <a:p>
            <a:pPr lvl="0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heart by asking meat for their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lust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(nephesh)                    </a:t>
            </a:r>
          </a:p>
          <a:p>
            <a:pPr lvl="0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It’s translated soul 475x, life 117x, person 29x,</a:t>
            </a:r>
          </a:p>
          <a:p>
            <a:pPr lvl="0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mind 15x, heart 15x, body 8x, Will/Desire 4x </a:t>
            </a:r>
          </a:p>
          <a:p>
            <a:pPr lvl="0">
              <a:spcBef>
                <a:spcPts val="1200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2) Ps 78:30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“They were not estranged from their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lust.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       </a:t>
            </a:r>
          </a:p>
          <a:p>
            <a:pPr lvl="0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Taʾawâ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desire, delight, satisfaction</a:t>
            </a:r>
          </a:p>
        </p:txBody>
      </p:sp>
    </p:spTree>
    <p:extLst>
      <p:ext uri="{BB962C8B-B14F-4D97-AF65-F5344CB8AC3E}">
        <p14:creationId xmlns:p14="http://schemas.microsoft.com/office/powerpoint/2010/main" val="357959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4855EA5AEDC147AC1E63A32A340471" ma:contentTypeVersion="14" ma:contentTypeDescription="Create a new document." ma:contentTypeScope="" ma:versionID="ace8bc0d0434452e53aab89f59ff2240">
  <xsd:schema xmlns:xsd="http://www.w3.org/2001/XMLSchema" xmlns:xs="http://www.w3.org/2001/XMLSchema" xmlns:p="http://schemas.microsoft.com/office/2006/metadata/properties" xmlns:ns3="c7616ae0-bc3b-4475-9d6b-4c1fddd552c4" targetNamespace="http://schemas.microsoft.com/office/2006/metadata/properties" ma:root="true" ma:fieldsID="9a8c5cd3da7d9dc637cf906cf94abd96" ns3:_="">
    <xsd:import namespace="c7616ae0-bc3b-4475-9d6b-4c1fddd552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16ae0-bc3b-4475-9d6b-4c1fddd552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82F631-CFA0-4F17-A192-2F28B669CE0B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c7616ae0-bc3b-4475-9d6b-4c1fddd552c4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5D5EA82-7DC0-43F7-9A82-F77F01EEF3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16ae0-bc3b-4475-9d6b-4c1fddd552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E778AE-8839-41CF-90C5-BF8444D3CC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2576</TotalTime>
  <Words>2042</Words>
  <Application>Microsoft Office PowerPoint</Application>
  <PresentationFormat>Widescreen</PresentationFormat>
  <Paragraphs>191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Georgia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Keith Peters</cp:lastModifiedBy>
  <cp:revision>30</cp:revision>
  <dcterms:created xsi:type="dcterms:W3CDTF">2019-04-28T01:28:08Z</dcterms:created>
  <dcterms:modified xsi:type="dcterms:W3CDTF">2023-10-19T00:49:51Z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0x0101000F4855EA5AEDC147AC1E63A32A340471</vt:lpwstr>
  </property>
</Properties>
</file>