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8" r:id="rId2"/>
  </p:sldMasterIdLst>
  <p:notesMasterIdLst>
    <p:notesMasterId r:id="rId35"/>
  </p:notesMasterIdLst>
  <p:sldIdLst>
    <p:sldId id="256" r:id="rId3"/>
    <p:sldId id="284" r:id="rId4"/>
    <p:sldId id="260" r:id="rId5"/>
    <p:sldId id="309" r:id="rId6"/>
    <p:sldId id="335" r:id="rId7"/>
    <p:sldId id="314" r:id="rId8"/>
    <p:sldId id="312" r:id="rId9"/>
    <p:sldId id="342" r:id="rId10"/>
    <p:sldId id="318" r:id="rId11"/>
    <p:sldId id="317" r:id="rId12"/>
    <p:sldId id="283" r:id="rId13"/>
    <p:sldId id="319" r:id="rId14"/>
    <p:sldId id="290" r:id="rId15"/>
    <p:sldId id="345" r:id="rId16"/>
    <p:sldId id="321" r:id="rId17"/>
    <p:sldId id="329" r:id="rId18"/>
    <p:sldId id="323" r:id="rId19"/>
    <p:sldId id="343" r:id="rId20"/>
    <p:sldId id="325" r:id="rId21"/>
    <p:sldId id="337" r:id="rId22"/>
    <p:sldId id="336" r:id="rId23"/>
    <p:sldId id="326" r:id="rId24"/>
    <p:sldId id="322" r:id="rId25"/>
    <p:sldId id="330" r:id="rId26"/>
    <p:sldId id="291" r:id="rId27"/>
    <p:sldId id="338" r:id="rId28"/>
    <p:sldId id="331" r:id="rId29"/>
    <p:sldId id="328" r:id="rId30"/>
    <p:sldId id="333" r:id="rId31"/>
    <p:sldId id="344" r:id="rId32"/>
    <p:sldId id="340" r:id="rId33"/>
    <p:sldId id="341" r:id="rId3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CC"/>
    <a:srgbClr val="FF0066"/>
    <a:srgbClr val="1104BC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409AE3-85D9-43A4-A608-096B20DA4F7E}" v="877" dt="2025-01-16T17:56:18.0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21" autoAdjust="0"/>
    <p:restoredTop sz="94660"/>
  </p:normalViewPr>
  <p:slideViewPr>
    <p:cSldViewPr>
      <p:cViewPr varScale="1">
        <p:scale>
          <a:sx n="105" d="100"/>
          <a:sy n="105" d="100"/>
        </p:scale>
        <p:origin x="1104" y="-1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6F84A-4682-4B65-B0BD-28D7CDD7914F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865B-71F5-4C9B-BFA9-6BD6216AF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25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9865B-71F5-4C9B-BFA9-6BD6216AF9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78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9865B-71F5-4C9B-BFA9-6BD6216AF9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61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9865B-71F5-4C9B-BFA9-6BD6216AF9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99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3C201-AE58-43AD-AAD5-089AB5F5678E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5EEB0-F6F4-4F50-A2B8-991B708DB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58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73119-898D-4315-84B1-0CBBCD92920D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BD885-CE62-4BE5-A1B9-DFB6D6958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90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AE2E6-D2BA-4D6C-9622-BC7959F5380C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A5296-A6FA-41B9-9493-01957082C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95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8000" y="381000"/>
            <a:ext cx="11176000" cy="152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10EDF98-1406-4577-B989-13577CA1B4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9623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E2D7A-BBBE-423F-8E3C-8AC27ED7A44E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E6308-C682-478E-81CD-F78D85FD1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24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2DDA2-FE51-40FF-91A1-2225A3ADA3A6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8810C-795F-4CBD-9A55-3410641B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08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A2D9B-BC26-484C-9391-015343F317A2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9CDA1-97AE-4507-B053-90DE7960A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10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AA171-425C-41E7-9267-762317718369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1AC57-8591-477A-A94D-2095738D3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20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D93A9-4E48-4732-8FAF-D064FBFFA844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79A15-12F2-41EB-8A13-DD7F05413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6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9241D-FAB5-414D-9212-D18209A6D9C8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FCBE3-4DEE-40E5-B237-B166BA07C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6DE11-113D-40F5-B347-A1874D4EE768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16D48-C43F-4F1A-86BE-006BC9841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36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37C05-F075-4C1E-9D15-479ED877EAE2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FAB73-E0A6-448E-85CB-DC71C4DC5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3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36E768-9AF6-467F-BBD5-01F26790894D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AB202C-3643-4E80-9E38-CBC0B1765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CF8EB-760C-44D3-9818-90A3A5D0E34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13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457200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CC0066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645AB1-0691-6AB0-EB96-7BECF0B21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7B136966-F9F3-0EEC-7D01-2F5321450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786"/>
            <a:ext cx="12039600" cy="62484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Intention: </a:t>
            </a:r>
            <a:r>
              <a:rPr lang="en-US" alt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Point (Purpose) of life!</a:t>
            </a:r>
            <a:endParaRPr lang="en-US" altLang="en-US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Thou art worthy, O Lord, to receive glory and honor and power: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thou hast created all things, </a:t>
            </a:r>
            <a:endParaRPr lang="en-US" alt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AYING DOWN OUR CROWNS">
            <a:extLst>
              <a:ext uri="{FF2B5EF4-FFF2-40B4-BE49-F238E27FC236}">
                <a16:creationId xmlns:a16="http://schemas.microsoft.com/office/drawing/2014/main" id="{42FC6BF8-1A32-2FEA-C24C-5143AC4A6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2489"/>
            <a:ext cx="5029200" cy="366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7D7464-EB8A-F793-FE80-7E2CC6A24981}"/>
              </a:ext>
            </a:extLst>
          </p:cNvPr>
          <p:cNvSpPr txBox="1"/>
          <p:nvPr/>
        </p:nvSpPr>
        <p:spPr>
          <a:xfrm>
            <a:off x="4741634" y="2992584"/>
            <a:ext cx="7661733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6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for thy pleasure</a:t>
            </a: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thelēma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Purpose, desire)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they are and were created.”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11:29; 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 3:9; 4:1;</a:t>
            </a:r>
          </a:p>
          <a:p>
            <a:pPr lvl="0" algn="ctr">
              <a:spcBef>
                <a:spcPts val="0"/>
              </a:spcBef>
              <a:defRPr/>
            </a:pPr>
            <a:r>
              <a:rPr kumimoji="0" lang="en-US" altLang="en-US" sz="44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 Cor</a:t>
            </a:r>
            <a:r>
              <a:rPr kumimoji="0" lang="en-US" altLang="en-US" sz="4400" b="1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5:20</a:t>
            </a:r>
            <a:endParaRPr kumimoji="0" lang="en-US" altLang="en-US" sz="3600" b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F246FF-F81F-8224-FB0B-4480BA81BC6A}"/>
              </a:ext>
            </a:extLst>
          </p:cNvPr>
          <p:cNvSpPr txBox="1"/>
          <p:nvPr/>
        </p:nvSpPr>
        <p:spPr>
          <a:xfrm>
            <a:off x="228600" y="3202489"/>
            <a:ext cx="62405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Revelation 4:11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89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12115800" cy="62484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Since we didn’t create ourselves, we can’t find these answers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(our meaning)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isolated from God.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Eccl. 3:11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hath made every thing …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also he hath set the world 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ôlām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eternity)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their heart,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that no man can find out the work that God maketh from the beginning to the end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(Rev 4:11)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Attempting to do this  leads to the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“vanity” </a:t>
            </a:r>
            <a:r>
              <a:rPr 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(33x)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Solomon wrote of when we seek to understand life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“under the sun.”  </a:t>
            </a:r>
            <a:r>
              <a:rPr lang="en-US" sz="4400" b="1" dirty="0">
                <a:solidFill>
                  <a:srgbClr val="110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(28x in Eccl.)   </a:t>
            </a:r>
          </a:p>
          <a:p>
            <a:pPr marL="0" indent="0" algn="ctr">
              <a:spcBef>
                <a:spcPts val="1200"/>
              </a:spcBef>
              <a:buNone/>
            </a:pP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79442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7E37F9-1886-8A0B-AD17-EEAC6CD19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B4E9C9D3-0223-ADE1-AC2D-6EA14FFD8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200"/>
            <a:ext cx="12115800" cy="62484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Answering these questions about our Existence, Significance, and God’s Intention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inevitably lead to another significant question;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of Expectation.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does God want from me?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6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Thankfully God is not coy about this answer! </a:t>
            </a:r>
            <a:endParaRPr lang="en-US" sz="7200" b="1" i="1" dirty="0">
              <a:solidFill>
                <a:srgbClr val="1104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07322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12115799" cy="6781800"/>
          </a:xfrm>
        </p:spPr>
        <p:txBody>
          <a:bodyPr/>
          <a:lstStyle/>
          <a:p>
            <a:pPr marL="0" indent="0">
              <a:buNone/>
            </a:pPr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God Want From us?        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</a:t>
            </a:r>
            <a:r>
              <a:rPr lang="en-US" sz="115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Heart</a:t>
            </a:r>
            <a:r>
              <a:rPr lang="en-US" sz="8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23:26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son, give me thine </a:t>
            </a:r>
            <a:r>
              <a:rPr lang="en-US" sz="6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heart</a:t>
            </a:r>
            <a:r>
              <a:rPr lang="en-US" sz="4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lēḇ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mind, will, emotions;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let thine eyes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observe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nāṣar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guard, preserve)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 ways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dereḵ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path or course of life)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3F0474-9409-2270-F0FB-BCB5553396F4}"/>
              </a:ext>
            </a:extLst>
          </p:cNvPr>
          <p:cNvSpPr txBox="1"/>
          <p:nvPr/>
        </p:nvSpPr>
        <p:spPr>
          <a:xfrm>
            <a:off x="6477000" y="3581400"/>
            <a:ext cx="70209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{aka “The center”})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38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EE5E30-503B-F43C-A409-51E40270B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413B620D-5F0C-5167-D175-AC2D30CAC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76200"/>
            <a:ext cx="12115799" cy="6781800"/>
          </a:xfrm>
        </p:spPr>
        <p:txBody>
          <a:bodyPr/>
          <a:lstStyle/>
          <a:p>
            <a:pPr marL="0" indent="0">
              <a:buNone/>
            </a:pPr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358562-4878-A985-8830-F7B5A0C2B38B}"/>
              </a:ext>
            </a:extLst>
          </p:cNvPr>
          <p:cNvSpPr txBox="1"/>
          <p:nvPr/>
        </p:nvSpPr>
        <p:spPr>
          <a:xfrm>
            <a:off x="228600" y="228600"/>
            <a:ext cx="11658600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Dt 10:12,13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“what doth the LORD thy God require of thee, but to fear the LORD thy God, </a:t>
            </a:r>
          </a:p>
          <a:p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to walk in all his ways,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to serve the LORD thy God with all thy heart and with all thy soul,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keep the commandments of the LORD,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his statutes, which I command thee this day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thy good?”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C41DBD-8278-C76C-DE3C-06965014A76A}"/>
              </a:ext>
            </a:extLst>
          </p:cNvPr>
          <p:cNvSpPr txBox="1"/>
          <p:nvPr/>
        </p:nvSpPr>
        <p:spPr>
          <a:xfrm>
            <a:off x="6400800" y="1524000"/>
            <a:ext cx="61584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to love him, </a:t>
            </a:r>
          </a:p>
        </p:txBody>
      </p:sp>
    </p:spTree>
    <p:extLst>
      <p:ext uri="{BB962C8B-B14F-4D97-AF65-F5344CB8AC3E}">
        <p14:creationId xmlns:p14="http://schemas.microsoft.com/office/powerpoint/2010/main" val="335020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067B40-2541-4DDE-BC89-54F299BF7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093E07C1-482E-B393-92DE-8C62812B4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76200"/>
            <a:ext cx="12115799" cy="1600200"/>
          </a:xfrm>
        </p:spPr>
        <p:txBody>
          <a:bodyPr/>
          <a:lstStyle/>
          <a:p>
            <a:pPr marL="914400" indent="-914400">
              <a:spcBef>
                <a:spcPts val="0"/>
              </a:spcBef>
              <a:buAutoNum type="arabicPeriod"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tend to shape and separate our lives into slices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(sections, priorities).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Reactive living allows others to cut the slices.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0" b="1" dirty="0"/>
          </a:p>
        </p:txBody>
      </p:sp>
      <p:pic>
        <p:nvPicPr>
          <p:cNvPr id="3082" name="Picture 10" descr="time tracking pie chart | Shawn Radcliffe">
            <a:extLst>
              <a:ext uri="{FF2B5EF4-FFF2-40B4-BE49-F238E27FC236}">
                <a16:creationId xmlns:a16="http://schemas.microsoft.com/office/drawing/2014/main" id="{41315132-2C17-4F7B-6544-6707642006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5" t="-1" r="3053" b="1287"/>
          <a:stretch/>
        </p:blipFill>
        <p:spPr bwMode="auto">
          <a:xfrm>
            <a:off x="7315200" y="2431049"/>
            <a:ext cx="4857945" cy="412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51BC6E-D5F9-01B8-6727-06FF945847B3}"/>
              </a:ext>
            </a:extLst>
          </p:cNvPr>
          <p:cNvSpPr txBox="1"/>
          <p:nvPr/>
        </p:nvSpPr>
        <p:spPr>
          <a:xfrm>
            <a:off x="166540" y="2261466"/>
            <a:ext cx="1196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7D5CB5-6A4F-9480-7496-6FE469356658}"/>
              </a:ext>
            </a:extLst>
          </p:cNvPr>
          <p:cNvSpPr txBox="1"/>
          <p:nvPr/>
        </p:nvSpPr>
        <p:spPr>
          <a:xfrm>
            <a:off x="560919" y="2261466"/>
            <a:ext cx="67056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 adapt to the demands  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&amp; expectations of others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to make room in our lives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for their agendas/priorities.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94E610-B196-CD70-0584-F4C7F61EDA37}"/>
              </a:ext>
            </a:extLst>
          </p:cNvPr>
          <p:cNvSpPr txBox="1"/>
          <p:nvPr/>
        </p:nvSpPr>
        <p:spPr>
          <a:xfrm>
            <a:off x="89338" y="4998899"/>
            <a:ext cx="7835462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2) 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some degree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 is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inevitable and necessary.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 Cor 7:32-34; Gal. 5:13; Phil. 2:2,3)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2753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87FCF9-7776-EB9B-FF85-DDAB3C87E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F16B00EE-C1C5-A8E2-2CA9-C98C8DF8E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76200"/>
            <a:ext cx="12115799" cy="1600200"/>
          </a:xfrm>
        </p:spPr>
        <p:txBody>
          <a:bodyPr/>
          <a:lstStyle/>
          <a:p>
            <a:pPr marL="914400" indent="-914400">
              <a:spcBef>
                <a:spcPts val="0"/>
              </a:spcBef>
              <a:buAutoNum type="arabicPeriod"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tend to shape and separate our lives into slices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(sections, priorities).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Reactive living allows others to cut the slices.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5155A5-92EE-76D6-6596-36A4D7BE600C}"/>
              </a:ext>
            </a:extLst>
          </p:cNvPr>
          <p:cNvSpPr txBox="1"/>
          <p:nvPr/>
        </p:nvSpPr>
        <p:spPr>
          <a:xfrm>
            <a:off x="166540" y="2261466"/>
            <a:ext cx="1196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2A7699-4CDD-E892-FDC1-844AF2EA2552}"/>
              </a:ext>
            </a:extLst>
          </p:cNvPr>
          <p:cNvSpPr txBox="1"/>
          <p:nvPr/>
        </p:nvSpPr>
        <p:spPr>
          <a:xfrm>
            <a:off x="381000" y="2261466"/>
            <a:ext cx="1174894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Without clear priorities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(to direct us)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boundaries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(to protect us)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reactive living usually leads to getting trapped in the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“tyranny of the urgent”,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(where everyone else’s crisis becomes our priority).  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eventually leads to Frustration, Exhaustion, and Indignation.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18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8B1D8B-A020-4DB6-FF5C-FFA82D8D4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99644-8F18-9EB5-37A3-7AC301FC8C36}"/>
              </a:ext>
            </a:extLst>
          </p:cNvPr>
          <p:cNvSpPr txBox="1"/>
          <p:nvPr/>
        </p:nvSpPr>
        <p:spPr>
          <a:xfrm>
            <a:off x="76200" y="63632"/>
            <a:ext cx="1203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Proactive (purposeful) living enables us to    determine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(or influence)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shape/sizes of each slice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25085-F989-F860-429E-8C833700F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12039600" cy="467836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Some problems with this include our limited: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Time/ energy/ experience / understanding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Control / Ability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(Much of life is beyond control)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selfish natures.  Jer. 17:9</a:t>
            </a:r>
          </a:p>
          <a:p>
            <a:pPr marL="0" indent="0">
              <a:spcBef>
                <a:spcPts val="0"/>
              </a:spcBef>
              <a:buNone/>
            </a:pP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Some benefits include being able to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prioritize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(aka: redeem) your “discretionary” resources.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(Time, Money, energy,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Eph 5:16</a:t>
            </a:r>
          </a:p>
          <a:p>
            <a:pPr marL="0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21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9D5822-4A39-0AEF-4899-B41A807CA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61B67100-9EE5-78C6-D63D-4F4C82C3F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" y="76200"/>
            <a:ext cx="12115799" cy="67818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1CA31C-F51C-D3BD-ED1A-3CA3EE746330}"/>
              </a:ext>
            </a:extLst>
          </p:cNvPr>
          <p:cNvSpPr txBox="1"/>
          <p:nvPr/>
        </p:nvSpPr>
        <p:spPr>
          <a:xfrm>
            <a:off x="38100" y="34861"/>
            <a:ext cx="119253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A.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Reactive living:  Others pick the slices of our lives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Proactive living: We allocate the portions/priorities.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Spiritual living Enables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Christ to be the center of our 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souls (lives), directing us through his Spirit and Word. </a:t>
            </a:r>
          </a:p>
          <a:p>
            <a:pPr marL="342900" indent="-342900">
              <a:buAutoNum type="alphaUcPeriod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E421CA-2EE4-3265-E210-BBA1ED9AE9A0}"/>
              </a:ext>
            </a:extLst>
          </p:cNvPr>
          <p:cNvSpPr txBox="1"/>
          <p:nvPr/>
        </p:nvSpPr>
        <p:spPr>
          <a:xfrm>
            <a:off x="190122" y="2151727"/>
            <a:ext cx="1154467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John 15:1-4 4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“Abide in me,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I in you.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 the branch cannot bear fruit of itself, except it abide in the vine; no more can ye, except ye abide in me.”   </a:t>
            </a:r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1A71F3-4F3A-1E40-7DDC-A2A9CA9FB376}"/>
              </a:ext>
            </a:extLst>
          </p:cNvPr>
          <p:cNvSpPr txBox="1"/>
          <p:nvPr/>
        </p:nvSpPr>
        <p:spPr>
          <a:xfrm>
            <a:off x="33008" y="3972436"/>
            <a:ext cx="11968869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0" indent="-7429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Bible describes this as: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“walking in the Spirit”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(Ro 8:1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; Gal. 5:16-26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“Living or Walking by Faith” 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(Ro 1:17; Heb 10:38)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or simply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“acknowledging him”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Pr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3:6)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91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1E026A-F26E-3520-71AC-CCAE41A78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42216B43-F4D2-8794-C487-5AF58DB2E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" y="76200"/>
            <a:ext cx="12115799" cy="67818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B8BA80-1E28-63F3-8FD4-56D714AAE790}"/>
              </a:ext>
            </a:extLst>
          </p:cNvPr>
          <p:cNvSpPr txBox="1"/>
          <p:nvPr/>
        </p:nvSpPr>
        <p:spPr>
          <a:xfrm>
            <a:off x="16315" y="0"/>
            <a:ext cx="1211579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Spiritual living transforms us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Ro. 12:2; 2 Cor 3:18; Gal. 2:2) </a:t>
            </a:r>
          </a:p>
          <a:p>
            <a:pPr marL="342900" indent="-342900">
              <a:buAutoNum type="alphaUcPeriod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D59EAC-FAF4-970F-EB62-A4AF1E359B36}"/>
              </a:ext>
            </a:extLst>
          </p:cNvPr>
          <p:cNvSpPr txBox="1"/>
          <p:nvPr/>
        </p:nvSpPr>
        <p:spPr>
          <a:xfrm>
            <a:off x="-5470" y="1149489"/>
            <a:ext cx="1196886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 Peter 1:2-4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“Grace and peace be multiplied unto you through the knowledge of God, and of Jesus our Lord,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According his divine power hath given unto us all things that pertain unto life and godliness, through the knowledge of him that called us to glory and virtue: 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Whereby are given unto us exceeding great and precious promises: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that by these 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ye might be partakers of the divine nature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having escaped the corruption that is in the world...”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17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819400" y="-16497"/>
            <a:ext cx="9067800" cy="1143000"/>
          </a:xfrm>
        </p:spPr>
        <p:txBody>
          <a:bodyPr/>
          <a:lstStyle/>
          <a:p>
            <a:r>
              <a:rPr lang="en-US" altLang="en-US" sz="6600" b="1" dirty="0"/>
              <a:t>Making your life Count!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12268200" cy="51816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        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Eph. 5:1,2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“Be ye therefore followers of God,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as dear children;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walk in love, as Christ also hath loved us,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hath given himself for us …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ye were sometimes darkness,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now are ye light in the Lord: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walk as children of light:…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Proving what is acceptable unto the Lord.”</a:t>
            </a:r>
            <a:endParaRPr lang="en-US" altLang="en-US" sz="4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56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194F95-F16B-BACA-482B-C92D515D7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CEE97FE6-3C19-E18C-93AD-F359A4490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" y="76200"/>
            <a:ext cx="12115799" cy="67818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2097007-138E-3B23-AD25-6BA695DC5E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" t="7629" r="5075" b="14705"/>
          <a:stretch/>
        </p:blipFill>
        <p:spPr bwMode="auto">
          <a:xfrm>
            <a:off x="7239000" y="1752600"/>
            <a:ext cx="4840586" cy="410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9035C7-E42E-70B7-6917-D05C4ED5D4A7}"/>
              </a:ext>
            </a:extLst>
          </p:cNvPr>
          <p:cNvSpPr txBox="1"/>
          <p:nvPr/>
        </p:nvSpPr>
        <p:spPr>
          <a:xfrm>
            <a:off x="38100" y="149283"/>
            <a:ext cx="122301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2. God doesn’t want a “slice of you”,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He wants the very Center!</a:t>
            </a:r>
          </a:p>
        </p:txBody>
      </p:sp>
      <p:pic>
        <p:nvPicPr>
          <p:cNvPr id="3" name="Picture 10" descr="time tracking pie chart | Shawn Radcliffe">
            <a:extLst>
              <a:ext uri="{FF2B5EF4-FFF2-40B4-BE49-F238E27FC236}">
                <a16:creationId xmlns:a16="http://schemas.microsoft.com/office/drawing/2014/main" id="{72CDE028-FC83-C59F-76E5-9B1BA737EF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5" t="-1" r="3053" b="1287"/>
          <a:stretch/>
        </p:blipFill>
        <p:spPr bwMode="auto">
          <a:xfrm>
            <a:off x="112414" y="1752600"/>
            <a:ext cx="4668511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FD59D-6A83-8FD4-7AEB-71C416293582}"/>
              </a:ext>
            </a:extLst>
          </p:cNvPr>
          <p:cNvSpPr txBox="1"/>
          <p:nvPr/>
        </p:nvSpPr>
        <p:spPr>
          <a:xfrm>
            <a:off x="-1524000" y="5117721"/>
            <a:ext cx="15011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23:26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My son, give me thine </a:t>
            </a:r>
            <a:r>
              <a:rPr kumimoji="0" lang="en-US" sz="6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heart</a:t>
            </a:r>
            <a:r>
              <a:rPr lang="en-US" sz="4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  <a:endParaRPr kumimoji="0" lang="en-US" sz="4800" b="1" i="1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92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1B7A5E-BF3A-42AD-3348-5418BFB51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E8506EDB-E0AC-AF6E-849B-BCBFEDE12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" y="76200"/>
            <a:ext cx="12115799" cy="67818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God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doesn’t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want to be “a part” of your life;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wants to be “pre-eminent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”!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(Col. 1:17,18)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is before all things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by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him all things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consist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synis’tēmi</a:t>
            </a: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stay together)</a:t>
            </a:r>
            <a:endParaRPr lang="en-US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is the head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the body, the church: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is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beginning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firstborn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from the dead;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in all things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might have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preeminence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Prōteuō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first in rank, order, influence)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6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Aka: at the Center!</a:t>
            </a:r>
          </a:p>
          <a:p>
            <a:pPr marL="0" indent="0">
              <a:spcBef>
                <a:spcPts val="1200"/>
              </a:spcBef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36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FD653E-EF87-EFD6-EF84-2222B3760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6A4D48AB-CF84-D05A-1AC7-B75BC52B1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" y="76200"/>
            <a:ext cx="12115799" cy="67818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 God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doesn’t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want to be “a part” of your life;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wants to be “pre-eminent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”!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Jesus repeatedly made this clear.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Mt. </a:t>
            </a: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22:37,38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“Thou shalt love the Lord thy God with   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all thy heart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with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 thy soul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with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 thy mind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is the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(protos: foremost)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great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megas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large, loud, mighty)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commandment.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Entole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injunction, authoritative </a:t>
            </a:r>
            <a:r>
              <a:rPr lang="en-US" sz="4400" b="1" i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prescription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!)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34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C4ADD1-D339-B169-5F6B-DDD2FA9BA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7A26CCD6-583D-EFB1-E4D2-D079A32A4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" y="76200"/>
            <a:ext cx="12115799" cy="6781800"/>
          </a:xfrm>
        </p:spPr>
        <p:txBody>
          <a:bodyPr/>
          <a:lstStyle/>
          <a:p>
            <a:pPr marL="742950" lvl="0" indent="-742950">
              <a:spcBef>
                <a:spcPts val="0"/>
              </a:spcBef>
              <a:buAutoNum type="arabicPeriod" startAt="2"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wants to be “pre-eminent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”!  (Col. 1:17,18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Jesus made this clear.  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  You can’t have multiple masters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Mt. 6:24    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“No man can serve two masters: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either he will hate the one, and love the other,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 he will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hold to 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antech’ōmai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support)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one, and despise the other.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 cannot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serve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douleuō</a:t>
            </a:r>
            <a:r>
              <a:rPr 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be in bondage to)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and mammon.” 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97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156F61-ADB1-0101-E9A0-51FF747F2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EAEAACA0-1A18-5E8D-FE4F-71178D259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" y="76200"/>
            <a:ext cx="12115799" cy="6781800"/>
          </a:xfrm>
        </p:spPr>
        <p:txBody>
          <a:bodyPr/>
          <a:lstStyle/>
          <a:p>
            <a:pPr marL="742950" lvl="0" indent="-742950">
              <a:spcBef>
                <a:spcPts val="0"/>
              </a:spcBef>
              <a:buAutoNum type="arabicPeriod" startAt="2"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wants to be “pre-eminent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”!  (Col. 1:17,18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God isn’t vague about this! </a:t>
            </a:r>
            <a:r>
              <a:rPr lang="en-US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 12:1,2  </a:t>
            </a:r>
            <a:endParaRPr lang="en-US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3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“present your bodies a living sacrifice…which is your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reasonable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service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en-US" sz="3600" b="1" dirty="0" err="1">
                <a:solidFill>
                  <a:srgbClr val="11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Logikos</a:t>
            </a:r>
            <a:r>
              <a:rPr lang="en-US" sz="3600" b="1" dirty="0">
                <a:solidFill>
                  <a:srgbClr val="11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</a:t>
            </a:r>
            <a:r>
              <a:rPr lang="en-US" sz="3600" b="1" dirty="0" err="1">
                <a:solidFill>
                  <a:srgbClr val="11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latrei’a</a:t>
            </a:r>
            <a:r>
              <a:rPr lang="en-US" sz="3600" b="1" dirty="0">
                <a:solidFill>
                  <a:srgbClr val="11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logical act of Worship!  </a:t>
            </a:r>
          </a:p>
          <a:p>
            <a:pPr marL="0" lvl="0" indent="0" algn="ctr">
              <a:spcBef>
                <a:spcPts val="1200"/>
              </a:spcBef>
              <a:buNone/>
            </a:pPr>
            <a:r>
              <a:rPr lang="en-US" sz="3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 6:19,20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“What? Know ye not that your body is the temple of the Holy Ghost which is in you,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which ye have of God,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ye are bought with a price: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therefore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glorify God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11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11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doxaz’ō</a:t>
            </a:r>
            <a:r>
              <a:rPr lang="en-US" sz="3600" b="1" dirty="0">
                <a:solidFill>
                  <a:srgbClr val="11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to magnify, Honor!)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3600" b="1" dirty="0">
                <a:solidFill>
                  <a:srgbClr val="11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your body, and in your spirit, 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0E556B-EF59-FC24-0ECC-3F03F01D4077}"/>
              </a:ext>
            </a:extLst>
          </p:cNvPr>
          <p:cNvSpPr txBox="1"/>
          <p:nvPr/>
        </p:nvSpPr>
        <p:spPr>
          <a:xfrm>
            <a:off x="5850321" y="4038600"/>
            <a:ext cx="63035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ye are not your own?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7A77BA-5279-6885-D423-BE8D4C349075}"/>
              </a:ext>
            </a:extLst>
          </p:cNvPr>
          <p:cNvSpPr txBox="1"/>
          <p:nvPr/>
        </p:nvSpPr>
        <p:spPr>
          <a:xfrm>
            <a:off x="7162800" y="5867400"/>
            <a:ext cx="63035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which are God’s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366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52400" y="-76200"/>
            <a:ext cx="12039600" cy="6781800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 What does giving God preeminence look like?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It (He) affects/influences every area of our lives.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Eph.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5:17 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ye not unwise,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but understanding what the will of the Lord is.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be not drunk </a:t>
            </a: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methyskō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intoxicated)</a:t>
            </a:r>
            <a:r>
              <a:rPr lang="en-US" sz="4400" dirty="0">
                <a:solidFill>
                  <a:srgbClr val="000099"/>
                </a:solidFill>
              </a:rPr>
              <a:t>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wine...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be filled 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 Spirit!”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plēroō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influenced, permeated, furnished)</a:t>
            </a:r>
            <a:endParaRPr lang="en-US" sz="4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06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15023C-D623-01B9-ECFD-8CB6638A9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1D19D3A7-C25C-723E-A666-1B13EC8A7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-76200"/>
            <a:ext cx="12039600" cy="6781800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 What does giving God preeminence look like?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It (He) affects/influences every area of our lives. </a:t>
            </a:r>
          </a:p>
          <a:p>
            <a:pPr lvl="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800" b="1" dirty="0"/>
              <a:t>  </a:t>
            </a:r>
            <a:r>
              <a:rPr lang="en-US" sz="3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</a:t>
            </a:r>
            <a:r>
              <a:rPr lang="en-US" sz="3600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  <a:r>
              <a:rPr lang="en-US" sz="3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Jn 14:15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“If ye love me, keep my commandments.”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Jn 5:3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“For this is the love of God, that we keep his commandments: and his commandments are not grievous.”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</a:t>
            </a:r>
            <a:r>
              <a:rPr lang="en-US" sz="3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LOYALTY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Mk 8:38 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“Whosoever shall be ashamed of me and of my words in this adulterous… generation;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of him also shall the Son of man be ashamed...”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Our </a:t>
            </a:r>
            <a:r>
              <a:rPr lang="en-US" sz="3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Ro. 6:13 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“yield yourselves unto God, as those that are alive from the dead, and your members as instruments of righteousness unto God.”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 Cor 5:14,15)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n-US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79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1CE1F1-FD92-41AA-9A3D-8B8937F6E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93272AAB-0ED1-C1F0-65B2-51355852E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-76200"/>
            <a:ext cx="12039600" cy="6781800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 If God really has 1</a:t>
            </a:r>
            <a:r>
              <a:rPr lang="en-US" sz="4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place (preeminence),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everything else will fall into place!  Mt 6:33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Seek ye first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kingdom of God, &amp; his righteousness,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 these things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shall be added unto you.” 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Ps. 37:3-5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Trust in the LORD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good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shalt thou dwell in the land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verily thou shalt be fed.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Delight thyself also in the LORD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and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shall give thee the desires of thine heart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Commit thy way unto the LORD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trust also in him;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6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shall bring it to pass.”</a:t>
            </a:r>
            <a:endParaRPr lang="en-US" sz="4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18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50E7AB-58AC-A09D-1578-20828B6A6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BC7C0F85-2304-CECA-DC58-0DA024D68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" y="76200"/>
            <a:ext cx="12115799" cy="67818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48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5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“If Christianity is False,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5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then it is of no importance.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5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sz="5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it is true,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5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 it is of infinite importance!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5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only thing Christianity cannot be</a:t>
            </a:r>
          </a:p>
        </p:txBody>
      </p:sp>
      <p:pic>
        <p:nvPicPr>
          <p:cNvPr id="5122" name="Picture 2" descr="The CS Lewis Podcast: #134 Alister McGrath: Is there an expiry date on Lewis'  relevance? | Shows | Unbelievable">
            <a:extLst>
              <a:ext uri="{FF2B5EF4-FFF2-40B4-BE49-F238E27FC236}">
                <a16:creationId xmlns:a16="http://schemas.microsoft.com/office/drawing/2014/main" id="{E09AE1F0-0210-C548-6982-8592EA726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14800"/>
            <a:ext cx="5775489" cy="275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955E5E-A8DA-8D9A-8635-CBC564D6341E}"/>
              </a:ext>
            </a:extLst>
          </p:cNvPr>
          <p:cNvSpPr txBox="1"/>
          <p:nvPr/>
        </p:nvSpPr>
        <p:spPr>
          <a:xfrm>
            <a:off x="2819400" y="849005"/>
            <a:ext cx="7391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E782D1-B494-C2DB-69A6-A5F58475C4EE}"/>
              </a:ext>
            </a:extLst>
          </p:cNvPr>
          <p:cNvSpPr txBox="1"/>
          <p:nvPr/>
        </p:nvSpPr>
        <p:spPr>
          <a:xfrm>
            <a:off x="0" y="4191000"/>
            <a:ext cx="643233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 moderately important</a:t>
            </a: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endParaRPr kumimoji="0" lang="en-US" sz="6000" b="1" i="1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83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54614C-E877-6469-BFEE-F04A90514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7E035276-F964-D4CE-80A4-1DCB7120B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200"/>
            <a:ext cx="12192000" cy="62484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Luke 9:18-20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“his disciples were with him: and he asked them, saying, Whom say the people that I am?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answering said, John the Baptist; but some say, Elias; and others say, that one of the old prophets …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He said unto them,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whom say ye that I am?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do you “say” Jesus is?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Peter answering said, The Christ of God…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Son of man must suffer many things, and be rejected of the elders and chief priests and scribes,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be slain, and be raised the third day.”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b="1" dirty="0">
              <a:solidFill>
                <a:srgbClr val="1104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61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12192000" cy="6324600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Eph. 5:14 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“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Wherefore he saith, Awake thou that </a:t>
            </a:r>
            <a:r>
              <a:rPr lang="en-US" alt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sleepest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and arise from the dead, and Christ shall give thee light.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15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 then that ye walk </a:t>
            </a:r>
            <a:r>
              <a:rPr lang="en-US" alt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circumspectly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akribos</a:t>
            </a:r>
            <a:r>
              <a:rPr lang="en-US" alt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Carefully, diligently)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as fools, but as </a:t>
            </a:r>
            <a:r>
              <a:rPr lang="en-US" alt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wise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(Sophos: clear)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alt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alt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Redeeming </a:t>
            </a:r>
            <a:r>
              <a:rPr lang="en-US" alt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exagorazō</a:t>
            </a:r>
            <a:r>
              <a:rPr lang="en-US" alt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ransoming, rescue from loss)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time, 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because the days are </a:t>
            </a:r>
            <a:r>
              <a:rPr lang="en-US" alt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evil.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11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1" dirty="0" err="1">
                <a:solidFill>
                  <a:srgbClr val="11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poneros</a:t>
            </a:r>
            <a:r>
              <a:rPr lang="en-US" altLang="en-US" sz="4000" b="1" dirty="0">
                <a:solidFill>
                  <a:srgbClr val="11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infected, hurtful {in effect or influence})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Wherefore be ye not unwise,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understanding what the will of the Lord is”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alt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0801F1-A791-25B5-62B5-B7764CBE8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83E0FE9B-12DF-5D9A-AA6E-7C4EB6049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200"/>
            <a:ext cx="12192000" cy="62484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Notice what Jesus asked them next.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Luke 9:23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any man will come after me,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 him deny himself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take up his cross daily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follow me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whosoever will save his life shall lose it: but whosoever will lose his life for my sake, shall save it….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it came to pass, that …a certain man said unto him, Lord, I will follow thee whithersoever thou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goest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And Jesus said unto him, Foxes have holes,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birds of the air have nests;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the Son of man hath not where to lay his head.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b="1" dirty="0">
              <a:solidFill>
                <a:srgbClr val="1104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21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45B5FF-07CC-9D73-DB30-872B8BDE8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DFE49A63-5421-B060-F2A2-608D7A6A0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67" y="-152400"/>
            <a:ext cx="12192000" cy="62484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Luke 9:59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he said unto another, Follow me.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he said, Lord,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suffer me first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go and bury my father.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Jesus said unto him, Let the dead bury their dead: but go thou and preach the kingdom of God.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And another also said, Lord, I will follow thee;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let me first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 bid them farewell…at my house,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Jesus said unto him, No man, having put his hand to the plough, and looking back,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fit for the kingdom of God.”</a:t>
            </a:r>
          </a:p>
          <a:p>
            <a:pPr marL="0" indent="0">
              <a:buNone/>
            </a:pPr>
            <a:endParaRPr lang="en-US" sz="3600" b="1" dirty="0">
              <a:solidFill>
                <a:srgbClr val="1104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31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66DACA-81E2-E296-6BC7-169F40EE8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8" name="Rectangle 512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5A938F-2A6F-ECB9-62B5-6489E17F22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976"/>
          <a:stretch/>
        </p:blipFill>
        <p:spPr>
          <a:xfrm>
            <a:off x="1" y="10"/>
            <a:ext cx="7543799" cy="5777986"/>
          </a:xfrm>
          <a:prstGeom prst="rect">
            <a:avLst/>
          </a:prstGeom>
        </p:spPr>
      </p:pic>
      <p:sp>
        <p:nvSpPr>
          <p:cNvPr id="5130" name="Rectangle 512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0B763F3D-D276-F006-FC89-C93F9968B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8026" y="0"/>
            <a:ext cx="4876800" cy="374276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Luke 9:59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“Follow me. …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Lord,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suffer me first… </a:t>
            </a:r>
          </a:p>
          <a:p>
            <a:pPr marL="0" indent="0" algn="ctr">
              <a:spcBef>
                <a:spcPts val="2400"/>
              </a:spcBef>
              <a:spcAft>
                <a:spcPts val="0"/>
              </a:spcAft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another said, Lord, I will follow thee; 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let me first…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07CBCD-66C7-F0E5-FD79-122C546DF942}"/>
              </a:ext>
            </a:extLst>
          </p:cNvPr>
          <p:cNvSpPr txBox="1"/>
          <p:nvPr/>
        </p:nvSpPr>
        <p:spPr>
          <a:xfrm>
            <a:off x="179898" y="5777996"/>
            <a:ext cx="1182915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Are you a </a:t>
            </a: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“Me first” 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Christian?   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92EB77-5D60-34A0-02C0-5F68363F309A}"/>
              </a:ext>
            </a:extLst>
          </p:cNvPr>
          <p:cNvSpPr txBox="1"/>
          <p:nvPr/>
        </p:nvSpPr>
        <p:spPr>
          <a:xfrm>
            <a:off x="2819400" y="5038162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John 10:27</a:t>
            </a:r>
          </a:p>
        </p:txBody>
      </p:sp>
    </p:spTree>
    <p:extLst>
      <p:ext uri="{BB962C8B-B14F-4D97-AF65-F5344CB8AC3E}">
        <p14:creationId xmlns:p14="http://schemas.microsoft.com/office/powerpoint/2010/main" val="363120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5C76DC-08EC-BF6D-CDA8-0958DF36C682}"/>
              </a:ext>
            </a:extLst>
          </p:cNvPr>
          <p:cNvSpPr txBox="1"/>
          <p:nvPr/>
        </p:nvSpPr>
        <p:spPr>
          <a:xfrm>
            <a:off x="76200" y="59436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3:5,6; Heb. 11:6; 1 Jn 5:4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253F4B-6034-7DA7-538A-8700C883C8FE}"/>
              </a:ext>
            </a:extLst>
          </p:cNvPr>
          <p:cNvSpPr txBox="1"/>
          <p:nvPr/>
        </p:nvSpPr>
        <p:spPr>
          <a:xfrm>
            <a:off x="457200" y="-381000"/>
            <a:ext cx="1173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dirty="0"/>
            </a:br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what the will of the Lord is.”</a:t>
            </a: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098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C7D4BA-9093-9B1D-756D-9D358A8F8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17E6F858-B6D3-2E21-D764-31C4C8CFC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3246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 5:15 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“See then that ye walk circumspectly”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Webster’s defines “circumspectly”  as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“cautiously, considering all of the circumstances</a:t>
            </a:r>
            <a:r>
              <a:rPr lang="en-US" altLang="en-US" sz="40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  </a:t>
            </a:r>
            <a:endParaRPr lang="en-US" altLang="en-US" sz="36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Satan seeks to blind or distract us from the eternal aspects and implications of our choices so that we don’t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“consider all of the circumstances”</a:t>
            </a: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alt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 of the consequences </a:t>
            </a: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our choices</a:t>
            </a: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alt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92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657600" y="152400"/>
            <a:ext cx="8396286" cy="16002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He’s a master at Distraction, Deception and Seduction</a:t>
            </a:r>
            <a:r>
              <a:rPr lang="en-US" alt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ctr">
              <a:buNone/>
            </a:pPr>
            <a:r>
              <a:rPr lang="en-US" alt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(Mt 7:14; John 8:44; 2 Cor 4:4; 11:3)</a:t>
            </a:r>
          </a:p>
        </p:txBody>
      </p:sp>
      <p:pic>
        <p:nvPicPr>
          <p:cNvPr id="1026" name="Picture 2" descr="Beware Of Wolves In Sheep's Clothing">
            <a:extLst>
              <a:ext uri="{FF2B5EF4-FFF2-40B4-BE49-F238E27FC236}">
                <a16:creationId xmlns:a16="http://schemas.microsoft.com/office/drawing/2014/main" id="{6009B077-84AE-B842-F8A6-BDDCE1A0BF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5" t="9375" r="18153" b="25610"/>
          <a:stretch/>
        </p:blipFill>
        <p:spPr bwMode="auto">
          <a:xfrm>
            <a:off x="0" y="-124724"/>
            <a:ext cx="3733800" cy="2486924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E20941-8DCC-C0FF-238E-9F48D6B04027}"/>
              </a:ext>
            </a:extLst>
          </p:cNvPr>
          <p:cNvSpPr txBox="1"/>
          <p:nvPr/>
        </p:nvSpPr>
        <p:spPr>
          <a:xfrm>
            <a:off x="76200" y="2362200"/>
            <a:ext cx="120396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He seeks to sabotage our faith journey by keeping us “in the dark” (2 Cor 4:4) about the implications of eternal, </a:t>
            </a:r>
          </a:p>
          <a:p>
            <a:pPr algn="ctr"/>
            <a:r>
              <a:rPr lang="en-US" sz="5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critical questions.  </a:t>
            </a:r>
          </a:p>
          <a:p>
            <a:pPr algn="ctr"/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35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B918F0-F773-CE3E-ED94-A44FAB5D9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7803B23A-C335-33E5-D266-7C2D7C550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225196" cy="62484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If we miss the mark on these critical questions, </a:t>
            </a: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we can easily drift off course, and end up spiritually shipwrecked. (1 Tim. 1:19)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7:7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“Enter ye in at the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strait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gate: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(stenos: narrow from obstacles standing close) 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wide is the gate, and broad is the way, 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leadeth to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destruction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Apōleia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ruin, loss, </a:t>
            </a:r>
            <a:r>
              <a:rPr lang="en-US" sz="4400" b="1" i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waste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 Rev. 9:11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many there be which go in thereat:”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altLang="en-US" sz="4800" b="1" dirty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83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0CD329-D03E-7DC7-F86B-B417987BB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EBA52170-160D-07B2-D741-C18EC3ED4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96" y="0"/>
            <a:ext cx="12039600" cy="62484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Existence: Why am I here?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altLang="en-US" sz="66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en-US" sz="6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alt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were created to: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Have a Consummate (intimate, perfect)   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relationship with God. (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Jer 31:3; 1 Jn 4:7-10)</a:t>
            </a:r>
            <a:endParaRPr lang="en-US" alt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Cooperate (partner) with Him and His plans.      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en-US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11:29; 2 Cor 3:9; Eph 2:8-10)</a:t>
            </a:r>
          </a:p>
          <a:p>
            <a:pPr lvl="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Conquer Satan’s attempts to seduce, sidetrack, and sabotage you.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(Ro. 8:35-39; 1 Jn 4:4; 5:4)</a:t>
            </a:r>
            <a:endParaRPr lang="en-US" alt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17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61EE6D-F889-AF25-5F24-4B35BC75B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EADFB70D-C624-79CE-7CC3-6271BB4E2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" y="-149139"/>
            <a:ext cx="12039600" cy="62484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</a:t>
            </a:r>
            <a:r>
              <a:rPr kumimoji="0" lang="en-US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Significance: Do I matter? </a:t>
            </a:r>
          </a:p>
          <a:p>
            <a:pPr marL="0" marR="0" lvl="0" indent="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altLang="en-US" sz="6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You </a:t>
            </a:r>
            <a:r>
              <a:rPr lang="en-US" altLang="en-US" sz="54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weren’t 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created for just survival, </a:t>
            </a:r>
          </a:p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Or even temporary success; </a:t>
            </a:r>
          </a:p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altLang="en-US" sz="7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for eternal Significance!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alt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erson holding his hands up&#10;&#10;Description automatically generated">
            <a:extLst>
              <a:ext uri="{FF2B5EF4-FFF2-40B4-BE49-F238E27FC236}">
                <a16:creationId xmlns:a16="http://schemas.microsoft.com/office/drawing/2014/main" id="{1CA3979F-1F27-B046-F963-14A624F51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1778"/>
            <a:ext cx="4343400" cy="29146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97953A-3F42-0E97-523C-0F599A5C4D40}"/>
              </a:ext>
            </a:extLst>
          </p:cNvPr>
          <p:cNvSpPr txBox="1"/>
          <p:nvPr/>
        </p:nvSpPr>
        <p:spPr>
          <a:xfrm>
            <a:off x="3075495" y="3956704"/>
            <a:ext cx="619341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Jn 10:10;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Ro. 8:37;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Eph. 1-2:10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Tim. 4:8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0" name="Picture 2" descr="WELL DONE THOU GOOD AND FAITHFUL……. – michealspencer">
            <a:extLst>
              <a:ext uri="{FF2B5EF4-FFF2-40B4-BE49-F238E27FC236}">
                <a16:creationId xmlns:a16="http://schemas.microsoft.com/office/drawing/2014/main" id="{84513B0D-B956-DDE1-D44B-5BE0237EC7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t="12996"/>
          <a:stretch/>
        </p:blipFill>
        <p:spPr bwMode="auto">
          <a:xfrm>
            <a:off x="7696200" y="3882939"/>
            <a:ext cx="4495800" cy="297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41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2101</TotalTime>
  <Words>2555</Words>
  <Application>Microsoft Office PowerPoint</Application>
  <PresentationFormat>Widescreen</PresentationFormat>
  <Paragraphs>238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arial</vt:lpstr>
      <vt:lpstr>Calibri</vt:lpstr>
      <vt:lpstr>Calibri Light</vt:lpstr>
      <vt:lpstr>Times New Roman</vt:lpstr>
      <vt:lpstr>Wingdings</vt:lpstr>
      <vt:lpstr>Office Theme</vt:lpstr>
      <vt:lpstr>1_Office Theme</vt:lpstr>
      <vt:lpstr>PowerPoint Presentation</vt:lpstr>
      <vt:lpstr>Making your life Count!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Media Dep</cp:lastModifiedBy>
  <cp:revision>78</cp:revision>
  <dcterms:created xsi:type="dcterms:W3CDTF">2011-08-12T19:22:56Z</dcterms:created>
  <dcterms:modified xsi:type="dcterms:W3CDTF">2025-01-17T20:53:54Z</dcterms:modified>
</cp:coreProperties>
</file>