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537" r:id="rId5"/>
    <p:sldId id="606" r:id="rId6"/>
    <p:sldId id="615" r:id="rId7"/>
    <p:sldId id="616" r:id="rId8"/>
    <p:sldId id="614" r:id="rId9"/>
    <p:sldId id="611" r:id="rId10"/>
    <p:sldId id="619" r:id="rId11"/>
    <p:sldId id="624" r:id="rId12"/>
    <p:sldId id="625" r:id="rId13"/>
    <p:sldId id="608" r:id="rId14"/>
    <p:sldId id="620" r:id="rId15"/>
    <p:sldId id="630" r:id="rId16"/>
    <p:sldId id="631" r:id="rId17"/>
    <p:sldId id="622" r:id="rId18"/>
    <p:sldId id="635" r:id="rId19"/>
    <p:sldId id="637" r:id="rId20"/>
    <p:sldId id="627" r:id="rId21"/>
    <p:sldId id="634" r:id="rId22"/>
    <p:sldId id="633" r:id="rId23"/>
    <p:sldId id="639" r:id="rId24"/>
    <p:sldId id="638" r:id="rId25"/>
    <p:sldId id="641" r:id="rId26"/>
    <p:sldId id="636" r:id="rId27"/>
    <p:sldId id="64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4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1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0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170655" y="4573475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Cor 10:3-5; 1 Tim 4:1-2; 2 Tim. 2:1-4, 22-26</a:t>
            </a: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defined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In English:  </a:t>
            </a:r>
          </a:p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Websters defines it as:</a:t>
            </a:r>
          </a:p>
          <a:p>
            <a:pPr lvl="0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The worship of idols.  He defines an idol as: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thing which usurps the place of God in the hearts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his rational creatures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1:28)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2. Excessive attachment or veneration for any thing,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that which borders on adoration.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In Hebrew (OT):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Lev 19:4 4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“Turn ye not unto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elîl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for nothing!  {from ‘al: nothing}) </a:t>
            </a:r>
          </a:p>
          <a:p>
            <a:pPr lvl="0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nor make to yourselves molten gods: </a:t>
            </a:r>
          </a:p>
          <a:p>
            <a:pPr lvl="0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 am the LORD your God”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That’s why God calls idols “Vanities” in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32:21;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Kgs 16:13,26;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8:19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have they provoked me to anger with their graven images, </a:t>
            </a:r>
          </a:p>
          <a:p>
            <a:pPr lvl="0"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strange vanities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heb’el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emptiness)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0"/>
            <a:ext cx="12191999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Solomon learned this the hard way.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Eccl. 2:14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seen all the works that are done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under the sun; and, behold, all is vanity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hăbêl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empty, unsatisfying;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vexation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Reʿût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feeding upon)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spirit.”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shepherd!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Satan uses the world to try to shepherd us,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(aka: follow the crowd) </a:t>
            </a:r>
          </a:p>
          <a:p>
            <a:pPr lvl="0"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lead us astray!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 4:19; 2 Cor 11:2,3; James 4:4; 1 Jn 2:15,16)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B031A-594B-D93F-1BE1-20E701E4AECE}"/>
              </a:ext>
            </a:extLst>
          </p:cNvPr>
          <p:cNvSpPr txBox="1"/>
          <p:nvPr/>
        </p:nvSpPr>
        <p:spPr>
          <a:xfrm>
            <a:off x="5362160" y="1892301"/>
            <a:ext cx="6331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lead astray!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Hebrew (OT):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Lev 26:30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 will destroy your high places, and cut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down your images, and cast your carcasses upon </a:t>
            </a:r>
          </a:p>
          <a:p>
            <a:pPr lvl="0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…your idols,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(48x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gillûl’îm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log, from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galal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to roll/wallow)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and my soul shall abhor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gaal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’: reject)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you.”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This implies that the “idols” we “lean on” will: 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Eventually turn on us! (aka: disappoint)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Cause God to turn away (His favor) from us. 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30:19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set before you life and death, </a:t>
            </a: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blessing and cursing: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8202A-9AD7-1120-F5CF-B16A1B719A5D}"/>
              </a:ext>
            </a:extLst>
          </p:cNvPr>
          <p:cNvSpPr txBox="1"/>
          <p:nvPr/>
        </p:nvSpPr>
        <p:spPr>
          <a:xfrm>
            <a:off x="5967744" y="5925545"/>
            <a:ext cx="62242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choose life…”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Hebrew (OT):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Sam 15:23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of witchcraft,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stubbornness is as iniquity 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idolatry.”</a:t>
            </a:r>
          </a:p>
          <a:p>
            <a:pPr lvl="0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terāpîm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image, idol)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rapha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heal, repair</a:t>
            </a:r>
          </a:p>
          <a:p>
            <a:pPr lvl="0"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(Rapha comes from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slacken, weaken, consume)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implies that the idol which we think will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“heal or repair”,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exposes us to witchcraft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(demonic influence),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ultimately weakens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consumes us!</a:t>
            </a:r>
          </a:p>
        </p:txBody>
      </p:sp>
    </p:spTree>
    <p:extLst>
      <p:ext uri="{BB962C8B-B14F-4D97-AF65-F5344CB8AC3E}">
        <p14:creationId xmlns:p14="http://schemas.microsoft.com/office/powerpoint/2010/main" val="35257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is Idolatry in the Greek (NT)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“Neither be ye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Eidōlolat’rēs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from eidolon (form) 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latreu’o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(to serve /worship)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implication a heathen god!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say I then? that the idol is any thing, or that which is offered in sacrifice to idols is any thing?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things which the Gentiles sacrifice,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 to devils, and not to God: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 would not that ye should have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fellowship with devils.”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is Idolatry in the Greek (NT)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“Neither be ye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Anything that we serve/put above God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 20:3)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Have no other gods before me”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Becomes a type of “idol” (Ex. 20:4)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Puts us in fellowship/P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artnership)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devils!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“…the things which the Gentiles sacrifice, they sacrifice to devils, and not to God: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would not that ye should have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fellowship with devils.”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What is idolatry?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 (OT)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Lev 19:4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“Turn ye not unto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elîl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good for nothing)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8:19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“provoked me to anger with their graven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images,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strange vanities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?”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heb’el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emptiness)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habal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lead astray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26:30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“cast …upon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idols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gillûl’îm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wallow/trust)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soul shall abhor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gaal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reject)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you.”</a:t>
            </a:r>
            <a:endParaRPr kumimoji="0" lang="en-US" sz="36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 15:23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stubbornness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as iniquity 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terāpîm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promises to heal and repair)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actually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weakens and consumes.)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 What is idolatry?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Greek: (N.T.)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10:19,20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say I then,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idol is any thing, or that which is offered in sacrifice to idols is any thing?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But…the things which the Gentiles sacrifice,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 to devils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not to God: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would not that ye should have fellowship with devils.”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really behind our sacrifice and service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people and/or things,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very well be devils!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 What is idolatry?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English: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thing which usurps the place of God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hearts 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rational creatures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50E5C-6E62-38E7-28F8-0CDEEBF0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2613990"/>
            <a:ext cx="12192528" cy="4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ual Armor for Spiritual War :. Kenneth Copeland, Devotional, + Pdf">
            <a:extLst>
              <a:ext uri="{FF2B5EF4-FFF2-40B4-BE49-F238E27FC236}">
                <a16:creationId xmlns:a16="http://schemas.microsoft.com/office/drawing/2014/main" id="{62291E58-BD93-7904-8608-E76D1720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CBA40-6C1A-8B6D-B303-5E7F1C85EF49}"/>
              </a:ext>
            </a:extLst>
          </p:cNvPr>
          <p:cNvSpPr txBox="1"/>
          <p:nvPr/>
        </p:nvSpPr>
        <p:spPr>
          <a:xfrm>
            <a:off x="-134319" y="97376"/>
            <a:ext cx="4814961" cy="5139869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Eph. 6:11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on the whole armor of God,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stand against the </a:t>
            </a:r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wiles of the devil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Methodei’a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travesty, traps)</a:t>
            </a:r>
            <a:endParaRPr lang="en-US" sz="4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55F7-2634-93D0-6FF9-4BF70C752E6F}"/>
              </a:ext>
            </a:extLst>
          </p:cNvPr>
          <p:cNvSpPr txBox="1"/>
          <p:nvPr/>
        </p:nvSpPr>
        <p:spPr>
          <a:xfrm>
            <a:off x="6768481" y="1944035"/>
            <a:ext cx="5557838" cy="3416320"/>
          </a:xfrm>
          <a:prstGeom prst="rect">
            <a:avLst/>
          </a:prstGeom>
          <a:solidFill>
            <a:schemeClr val="tx1">
              <a:alpha val="98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12"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not against flesh and blood,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against principalities, against powers,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rulers of the darkness of this world,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F4B8C-9A50-FE43-EA75-54715062707F}"/>
              </a:ext>
            </a:extLst>
          </p:cNvPr>
          <p:cNvSpPr txBox="1"/>
          <p:nvPr/>
        </p:nvSpPr>
        <p:spPr>
          <a:xfrm>
            <a:off x="153909" y="6114157"/>
            <a:ext cx="11903771" cy="830997"/>
          </a:xfrm>
          <a:prstGeom prst="rect">
            <a:avLst/>
          </a:prstGeom>
          <a:solidFill>
            <a:schemeClr val="tx1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against spiritual wickedness in high places.”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English: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thing which usurps the place of God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hearts 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rational creatures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IDOLATRY – MAPLE AVENUE CHRISTIAN CHURCH">
            <a:extLst>
              <a:ext uri="{FF2B5EF4-FFF2-40B4-BE49-F238E27FC236}">
                <a16:creationId xmlns:a16="http://schemas.microsoft.com/office/drawing/2014/main" id="{42347E2C-51FF-4C94-5032-02FAD82A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1611477"/>
            <a:ext cx="12112486" cy="52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9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144854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Col. 3:1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 then be risen with Christ,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(then)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seek those things which are above…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Set your affection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phroneō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focus, regard, value)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things above, not on things on the earth. 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are dead and your life is hid with Christ in God.</a:t>
            </a:r>
          </a:p>
          <a:p>
            <a:pPr lvl="0" algn="ctr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Christ, who is our life, shall appear,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shall ye also appear with him in glory.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Mortify therefore your members …upon the earth;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fornication, uncleanness, inordinate affection,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evil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kakos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concupiscence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epithumeo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AB48D8DE-FD07-3A0C-FA01-C3DD39EBF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b="175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502BD-DF61-BEDC-CED7-A539CD33F03B}"/>
              </a:ext>
            </a:extLst>
          </p:cNvPr>
          <p:cNvSpPr txBox="1"/>
          <p:nvPr/>
        </p:nvSpPr>
        <p:spPr>
          <a:xfrm>
            <a:off x="1186003" y="3063247"/>
            <a:ext cx="6437014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5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“and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coveteousness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which is idolatry!”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0E9E-EF30-7A8F-F3DE-18309F8E6EF8}"/>
              </a:ext>
            </a:extLst>
          </p:cNvPr>
          <p:cNvSpPr txBox="1"/>
          <p:nvPr/>
        </p:nvSpPr>
        <p:spPr>
          <a:xfrm>
            <a:off x="-1" y="5580727"/>
            <a:ext cx="12192001" cy="132343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“For which things' sake the wrath of God cometh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on the children of disobedience:”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opens with Fellowship with God.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it closes.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5:4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victory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world, even our faith…</a:t>
            </a:r>
          </a:p>
          <a:p>
            <a:pPr lvl="0"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we know that we are of God,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the whole world lieth in wickedness. </a:t>
            </a:r>
          </a:p>
          <a:p>
            <a:pPr lvl="0"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we know that the Son of God is come, and given us an understanding, that we may know him that is true,</a:t>
            </a:r>
          </a:p>
          <a:p>
            <a:pPr lvl="0"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we are in him that is true…</a:t>
            </a:r>
          </a:p>
          <a:p>
            <a:pPr lvl="0"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Little children,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phylasso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guard)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yourselves from idols. Amen.” </a:t>
            </a:r>
          </a:p>
          <a:p>
            <a:pPr lvl="0" algn="ctr"/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OLATRY – MAPLE AVENUE CHRISTIAN CHURCH">
            <a:extLst>
              <a:ext uri="{FF2B5EF4-FFF2-40B4-BE49-F238E27FC236}">
                <a16:creationId xmlns:a16="http://schemas.microsoft.com/office/drawing/2014/main" id="{B7B9702C-7E25-440D-ACA0-DB8F3073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480"/>
            <a:ext cx="12192000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7042A-91E9-1B09-03C4-D127FFE7A174}"/>
              </a:ext>
            </a:extLst>
          </p:cNvPr>
          <p:cNvSpPr txBox="1"/>
          <p:nvPr/>
        </p:nvSpPr>
        <p:spPr>
          <a:xfrm>
            <a:off x="-60960" y="-146070"/>
            <a:ext cx="12313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will you begin to do to keep (protect)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yourself from the evil influence of Idols?</a:t>
            </a:r>
          </a:p>
        </p:txBody>
      </p:sp>
    </p:spTree>
    <p:extLst>
      <p:ext uri="{BB962C8B-B14F-4D97-AF65-F5344CB8AC3E}">
        <p14:creationId xmlns:p14="http://schemas.microsoft.com/office/powerpoint/2010/main" val="35271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A7D2E-303B-27E5-9857-79F0A9377B3F}"/>
              </a:ext>
            </a:extLst>
          </p:cNvPr>
          <p:cNvSpPr txBox="1"/>
          <p:nvPr/>
        </p:nvSpPr>
        <p:spPr>
          <a:xfrm>
            <a:off x="-58848" y="-95042"/>
            <a:ext cx="1230969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2:11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devices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noe’ma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perception, purpose, disposition)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Satan, as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an evil disposition (Jn 10:10);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intentional designs/devices (Rev. 12-13)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this world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who are in it.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Ignorance of his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disposition and d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evices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our own weakness and willfulness,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Leaves us vulnerable to distraction, deception, …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A7D2E-303B-27E5-9857-79F0A9377B3F}"/>
              </a:ext>
            </a:extLst>
          </p:cNvPr>
          <p:cNvSpPr txBox="1"/>
          <p:nvPr/>
        </p:nvSpPr>
        <p:spPr>
          <a:xfrm>
            <a:off x="-58848" y="1095131"/>
            <a:ext cx="1230969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“Enter ye in at the strait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(stenos)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gate: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wide is the gate, and broad is the way,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that leads 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apōlei’a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ruin, waste)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14:12; 16:14; Mt 16:26; Phil. 3:18,19; Rev 9:11)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many there be which go in thereat:…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“beware of false prophets…”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10:5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overthrown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wilderness”</a:t>
            </a:r>
          </a:p>
          <a:p>
            <a:pPr lvl="0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Katastrōn’nymi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thrown (cast) down.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84661-3666-C2BA-7043-710390F8A588}"/>
              </a:ext>
            </a:extLst>
          </p:cNvPr>
          <p:cNvSpPr txBox="1"/>
          <p:nvPr/>
        </p:nvSpPr>
        <p:spPr>
          <a:xfrm>
            <a:off x="1883122" y="-73094"/>
            <a:ext cx="77604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ultimately defeat</a:t>
            </a:r>
            <a:r>
              <a:rPr 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E3F71-A516-1229-FA40-97763A067898}"/>
              </a:ext>
            </a:extLst>
          </p:cNvPr>
          <p:cNvSpPr txBox="1"/>
          <p:nvPr/>
        </p:nvSpPr>
        <p:spPr>
          <a:xfrm>
            <a:off x="3924488" y="6150114"/>
            <a:ext cx="3143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(catastrophe)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0"/>
            <a:ext cx="12191999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 adversary</a:t>
            </a:r>
            <a:r>
              <a:rPr kumimoji="0" lang="en-US" sz="5400" b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knows and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uses: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Limited </a:t>
            </a:r>
            <a:r>
              <a:rPr lang="en-US" sz="36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(self focused)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 to get us </a:t>
            </a:r>
          </a:p>
          <a:p>
            <a:pPr lvl="0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to question God’s orders </a:t>
            </a:r>
          </a:p>
          <a:p>
            <a:pPr lvl="0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complain about ordeals</a:t>
            </a:r>
            <a:r>
              <a:rPr lang="en-US" sz="40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14; Num 11:1-3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Lustful Appetites for selfish satisfaction </a:t>
            </a:r>
          </a:p>
          <a:p>
            <a:pPr lvl="0">
              <a:spcBef>
                <a:spcPts val="0"/>
              </a:spcBef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seduce us to sacrifice the permanent  </a:t>
            </a:r>
          </a:p>
          <a:p>
            <a:pPr lvl="0">
              <a:spcBef>
                <a:spcPts val="0"/>
              </a:spcBef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on the altar of the immediate/temporary!</a:t>
            </a:r>
          </a:p>
          <a:p>
            <a:pPr lvl="0">
              <a:spcBef>
                <a:spcPts val="0"/>
              </a:spcBef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Num. 11:4-32</a:t>
            </a:r>
          </a:p>
          <a:p>
            <a:pPr lvl="0" algn="ctr"/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D6902-2196-70A3-4C81-7720D7DE8789}"/>
              </a:ext>
            </a:extLst>
          </p:cNvPr>
          <p:cNvSpPr txBox="1"/>
          <p:nvPr/>
        </p:nvSpPr>
        <p:spPr>
          <a:xfrm>
            <a:off x="7360375" y="1441132"/>
            <a:ext cx="6319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Word)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E3B86-ACA2-3301-327E-AB9B980B9A78}"/>
              </a:ext>
            </a:extLst>
          </p:cNvPr>
          <p:cNvSpPr txBox="1"/>
          <p:nvPr/>
        </p:nvSpPr>
        <p:spPr>
          <a:xfrm>
            <a:off x="7441164" y="2125215"/>
            <a:ext cx="6652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(His Ways)</a:t>
            </a:r>
          </a:p>
        </p:txBody>
      </p:sp>
    </p:spTree>
    <p:extLst>
      <p:ext uri="{BB962C8B-B14F-4D97-AF65-F5344CB8AC3E}">
        <p14:creationId xmlns:p14="http://schemas.microsoft.com/office/powerpoint/2010/main" val="32659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-126749"/>
            <a:ext cx="12191999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 adversary)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knows and uses: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Limited Perspective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Complaining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Lustful Pleasures  Compulsions</a:t>
            </a:r>
            <a:endParaRPr lang="en-US" sz="4400" b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Propensity for Perversion to enable his</a:t>
            </a:r>
          </a:p>
          <a:p>
            <a:pPr lvl="0" algn="ctr"/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Distortion</a:t>
            </a:r>
            <a:r>
              <a:rPr lang="en-US" sz="44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Subversion  Deception </a:t>
            </a:r>
          </a:p>
          <a:p>
            <a:pPr lvl="0" algn="ctr"/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Resulting in our Corruption!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3:20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a wife treacherously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her husband, so have ye dealt treacherously with me,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perverted their way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have forgotten the LORD their God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lvl="0" algn="ctr"/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-125820"/>
            <a:ext cx="121919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These work together to facilitate our Corruption, leading to our Rebellion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10:5-8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overthrown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wilderness. </a:t>
            </a:r>
          </a:p>
          <a:p>
            <a:pPr lvl="0"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these things were our examples, to the intent we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not lust after evil things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they also lusted.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were some of them;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83DA-528F-B259-CD63-2220A9EDF881}"/>
              </a:ext>
            </a:extLst>
          </p:cNvPr>
          <p:cNvSpPr txBox="1"/>
          <p:nvPr/>
        </p:nvSpPr>
        <p:spPr>
          <a:xfrm>
            <a:off x="5901748" y="507046"/>
            <a:ext cx="632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ultimate destruction! 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932BF-381C-F74D-653C-5B689EB32094}"/>
              </a:ext>
            </a:extLst>
          </p:cNvPr>
          <p:cNvSpPr txBox="1"/>
          <p:nvPr/>
        </p:nvSpPr>
        <p:spPr>
          <a:xfrm>
            <a:off x="-38119" y="3815921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it is written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 Ex. 32:6)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people sat down to eat and drink,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rose up to play.”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ṣāḥaq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laugh, sport)</a:t>
            </a:r>
          </a:p>
        </p:txBody>
      </p:sp>
    </p:spTree>
    <p:extLst>
      <p:ext uri="{BB962C8B-B14F-4D97-AF65-F5344CB8AC3E}">
        <p14:creationId xmlns:p14="http://schemas.microsoft.com/office/powerpoint/2010/main" val="39754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-125820"/>
            <a:ext cx="121919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“Neither be ye idolaters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were some of them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32:6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people sat down to eat and drink,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rose up to play.”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ṣāḥaq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laugh, sport)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perspective: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olden Calf Syndrome | The Layman's Bible">
            <a:extLst>
              <a:ext uri="{FF2B5EF4-FFF2-40B4-BE49-F238E27FC236}">
                <a16:creationId xmlns:a16="http://schemas.microsoft.com/office/drawing/2014/main" id="{D3C69B5B-FD32-6F65-0FCC-A5D07E194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536" r="10149" b="6568"/>
          <a:stretch/>
        </p:blipFill>
        <p:spPr bwMode="auto">
          <a:xfrm>
            <a:off x="6351624" y="2756790"/>
            <a:ext cx="5936945" cy="404237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FE0E3-FE39-43FB-F12E-649008B6D12C}"/>
              </a:ext>
            </a:extLst>
          </p:cNvPr>
          <p:cNvSpPr txBox="1"/>
          <p:nvPr/>
        </p:nvSpPr>
        <p:spPr>
          <a:xfrm>
            <a:off x="6534339" y="5942277"/>
            <a:ext cx="6314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32)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5586B-2423-81B4-4FED-5B3F71B71BD1}"/>
              </a:ext>
            </a:extLst>
          </p:cNvPr>
          <p:cNvSpPr txBox="1"/>
          <p:nvPr/>
        </p:nvSpPr>
        <p:spPr>
          <a:xfrm>
            <a:off x="96570" y="2756790"/>
            <a:ext cx="65667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perspective vs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said.. thy people,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corrupted themselves”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wasted, ruined, destroyed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893D5-80A1-881A-1831-478AC4054FCC}"/>
              </a:ext>
            </a:extLst>
          </p:cNvPr>
          <p:cNvSpPr txBox="1"/>
          <p:nvPr/>
        </p:nvSpPr>
        <p:spPr>
          <a:xfrm>
            <a:off x="5031464" y="1971960"/>
            <a:ext cx="7063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 a little harmless fun!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244444" y="0"/>
            <a:ext cx="545659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“Neither be ye idolaters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10:7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dolatry - BitChute">
            <a:extLst>
              <a:ext uri="{FF2B5EF4-FFF2-40B4-BE49-F238E27FC236}">
                <a16:creationId xmlns:a16="http://schemas.microsoft.com/office/drawing/2014/main" id="{2A67A509-6E55-3900-9D6D-0FDD21AB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06" y="-1"/>
            <a:ext cx="6518494" cy="366665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336F3-4F47-0339-8112-3E7A40C33666}"/>
              </a:ext>
            </a:extLst>
          </p:cNvPr>
          <p:cNvSpPr txBox="1"/>
          <p:nvPr/>
        </p:nvSpPr>
        <p:spPr>
          <a:xfrm>
            <a:off x="68655" y="3932304"/>
            <a:ext cx="117536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are we so prone to it?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it affect/corrupt us?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can we do to resists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2BC34-4E34-B446-BEB0-8C7CA29473DA}"/>
              </a:ext>
            </a:extLst>
          </p:cNvPr>
          <p:cNvSpPr txBox="1"/>
          <p:nvPr/>
        </p:nvSpPr>
        <p:spPr>
          <a:xfrm>
            <a:off x="0" y="2092900"/>
            <a:ext cx="6233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exactly is Idolatry? </a:t>
            </a:r>
          </a:p>
        </p:txBody>
      </p:sp>
    </p:spTree>
    <p:extLst>
      <p:ext uri="{BB962C8B-B14F-4D97-AF65-F5344CB8AC3E}">
        <p14:creationId xmlns:p14="http://schemas.microsoft.com/office/powerpoint/2010/main" val="458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4" ma:contentTypeDescription="Create a new document." ma:contentTypeScope="" ma:versionID="ace8bc0d0434452e53aab89f59ff2240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9a8c5cd3da7d9dc637cf906cf94abd96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2F631-CFA0-4F17-A192-2F28B669CE0B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7616ae0-bc3b-4475-9d6b-4c1fddd552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D5EA82-7DC0-43F7-9A82-F77F01EEF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E778AE-8839-41CF-90C5-BF8444D3C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1887</Words>
  <Application>Microsoft Office PowerPoint</Application>
  <PresentationFormat>Widescreen</PresentationFormat>
  <Paragraphs>201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35</cp:revision>
  <dcterms:created xsi:type="dcterms:W3CDTF">2019-04-28T01:28:08Z</dcterms:created>
  <dcterms:modified xsi:type="dcterms:W3CDTF">2023-10-26T20:53:50Z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